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7"/>
  </p:notesMasterIdLst>
  <p:handoutMasterIdLst>
    <p:handoutMasterId r:id="rId58"/>
  </p:handoutMasterIdLst>
  <p:sldIdLst>
    <p:sldId id="256" r:id="rId2"/>
    <p:sldId id="433" r:id="rId3"/>
    <p:sldId id="436" r:id="rId4"/>
    <p:sldId id="353" r:id="rId5"/>
    <p:sldId id="466" r:id="rId6"/>
    <p:sldId id="468" r:id="rId7"/>
    <p:sldId id="469" r:id="rId8"/>
    <p:sldId id="470" r:id="rId9"/>
    <p:sldId id="471" r:id="rId10"/>
    <p:sldId id="472" r:id="rId11"/>
    <p:sldId id="493" r:id="rId12"/>
    <p:sldId id="494" r:id="rId13"/>
    <p:sldId id="495" r:id="rId14"/>
    <p:sldId id="496" r:id="rId15"/>
    <p:sldId id="497" r:id="rId16"/>
    <p:sldId id="498" r:id="rId17"/>
    <p:sldId id="499" r:id="rId18"/>
    <p:sldId id="422" r:id="rId19"/>
    <p:sldId id="500" r:id="rId20"/>
    <p:sldId id="501" r:id="rId21"/>
    <p:sldId id="502" r:id="rId22"/>
    <p:sldId id="503" r:id="rId23"/>
    <p:sldId id="504" r:id="rId24"/>
    <p:sldId id="505" r:id="rId25"/>
    <p:sldId id="529" r:id="rId26"/>
    <p:sldId id="530" r:id="rId27"/>
    <p:sldId id="550" r:id="rId28"/>
    <p:sldId id="551" r:id="rId29"/>
    <p:sldId id="531" r:id="rId30"/>
    <p:sldId id="532" r:id="rId31"/>
    <p:sldId id="553" r:id="rId32"/>
    <p:sldId id="534" r:id="rId33"/>
    <p:sldId id="555" r:id="rId34"/>
    <p:sldId id="556" r:id="rId35"/>
    <p:sldId id="557" r:id="rId36"/>
    <p:sldId id="558" r:id="rId37"/>
    <p:sldId id="567" r:id="rId38"/>
    <p:sldId id="568" r:id="rId39"/>
    <p:sldId id="538" r:id="rId40"/>
    <p:sldId id="559" r:id="rId41"/>
    <p:sldId id="539" r:id="rId42"/>
    <p:sldId id="541" r:id="rId43"/>
    <p:sldId id="563" r:id="rId44"/>
    <p:sldId id="562" r:id="rId45"/>
    <p:sldId id="542" r:id="rId46"/>
    <p:sldId id="543" r:id="rId47"/>
    <p:sldId id="544" r:id="rId48"/>
    <p:sldId id="564" r:id="rId49"/>
    <p:sldId id="540" r:id="rId50"/>
    <p:sldId id="560" r:id="rId51"/>
    <p:sldId id="561" r:id="rId52"/>
    <p:sldId id="545" r:id="rId53"/>
    <p:sldId id="565" r:id="rId54"/>
    <p:sldId id="546" r:id="rId55"/>
    <p:sldId id="441" r:id="rId56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EC9"/>
    <a:srgbClr val="000000"/>
    <a:srgbClr val="F66E08"/>
    <a:srgbClr val="CC9900"/>
    <a:srgbClr val="00660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8393"/>
  </p:normalViewPr>
  <p:slideViewPr>
    <p:cSldViewPr>
      <p:cViewPr varScale="1">
        <p:scale>
          <a:sx n="83" d="100"/>
          <a:sy n="83" d="100"/>
        </p:scale>
        <p:origin x="-13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738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55-411B-A0C3-72FD6AB413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155-411B-A0C3-72FD6AB413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155-411B-A0C3-72FD6AB41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96680904"/>
        <c:axId val="-2096677928"/>
        <c:axId val="-2096674744"/>
      </c:bar3DChart>
      <c:catAx>
        <c:axId val="-2096680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96677928"/>
        <c:crosses val="autoZero"/>
        <c:auto val="1"/>
        <c:lblAlgn val="ctr"/>
        <c:lblOffset val="100"/>
        <c:noMultiLvlLbl val="0"/>
      </c:catAx>
      <c:valAx>
        <c:axId val="-2096677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6680904"/>
        <c:crosses val="autoZero"/>
        <c:crossBetween val="between"/>
      </c:valAx>
      <c:serAx>
        <c:axId val="-20966747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6677928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902809942875"/>
          <c:y val="0.0104183727034121"/>
          <c:w val="0.485150154785623"/>
          <c:h val="0.960209186351706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rgbClr val="0066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B85-4A64-A919-AA4F429E53DB}"/>
              </c:ext>
            </c:extLst>
          </c:dPt>
          <c:dPt>
            <c:idx val="1"/>
            <c:bubble3D val="0"/>
            <c:explosion val="0"/>
            <c:spPr>
              <a:solidFill>
                <a:srgbClr val="CC99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B85-4A64-A919-AA4F429E53DB}"/>
              </c:ext>
            </c:extLst>
          </c:dPt>
          <c:dPt>
            <c:idx val="2"/>
            <c:bubble3D val="0"/>
            <c:explosion val="0"/>
            <c:spPr>
              <a:solidFill>
                <a:srgbClr val="C0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B85-4A64-A919-AA4F429E53DB}"/>
              </c:ext>
            </c:extLst>
          </c:dPt>
          <c:dLbls>
            <c:dLbl>
              <c:idx val="0"/>
              <c:layout>
                <c:manualLayout>
                  <c:x val="-0.169496230250631"/>
                  <c:y val="0.13948382620396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B85-4A64-A919-AA4F429E53DB}"/>
                </c:ext>
              </c:extLst>
            </c:dLbl>
            <c:dLbl>
              <c:idx val="1"/>
              <c:layout>
                <c:manualLayout>
                  <c:x val="0.136019762235603"/>
                  <c:y val="-0.23578104138851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B85-4A64-A919-AA4F429E53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Incomplete</c:v>
                </c:pt>
                <c:pt idx="2">
                  <c:v>Cancelled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0.29</c:v>
                </c:pt>
                <c:pt idx="1">
                  <c:v>0.53</c:v>
                </c:pt>
                <c:pt idx="2">
                  <c:v>0.18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B85-4A64-A919-AA4F429E53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B36A2-0DE6-45EF-BBAB-FE65AC62316D}" type="datetimeFigureOut">
              <a:rPr lang="en-US" smtClean="0"/>
              <a:pPr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F33CA-4CCF-4479-BB9F-247ED81F52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7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C2FC6-9851-47D5-9D54-9171712A21D3}" type="datetimeFigureOut">
              <a:rPr lang="en-US" smtClean="0"/>
              <a:pPr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E856-3793-467E-9DF9-509DAAB78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46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2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9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76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get too attached: this was 9 months before Harry Potter movie 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9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get too attached: this was 9 months before Harry Potter movie 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is not</a:t>
            </a:r>
            <a:r>
              <a:rPr lang="en-US" baseline="0" dirty="0" smtClean="0"/>
              <a:t> of signatories, but is stock image entered into Public Domain by </a:t>
            </a:r>
            <a:r>
              <a:rPr lang="en-US" baseline="0" dirty="0" err="1" smtClean="0"/>
              <a:t>adabara</a:t>
            </a:r>
            <a:r>
              <a:rPr lang="en-US" baseline="0" dirty="0" smtClean="0"/>
              <a:t>. Original available at: https://pixabay.com/en/colleagues-seminar-presentation-437024/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0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actual authors (and site!) of original </a:t>
            </a:r>
            <a:r>
              <a:rPr lang="en-US" smtClean="0"/>
              <a:t>Agile</a:t>
            </a:r>
            <a:r>
              <a:rPr lang="en-US" baseline="0" smtClean="0"/>
              <a:t> Manifesto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Story about Google’s ban: http://</a:t>
            </a:r>
            <a:r>
              <a:rPr lang="en-US" dirty="0" err="1" smtClean="0"/>
              <a:t>scottberkun.com</a:t>
            </a:r>
            <a:r>
              <a:rPr lang="en-US" dirty="0" smtClean="0"/>
              <a:t>/2014/famous-programmer-leaves-google-because-of-remote-work-ban/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57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Silicon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7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0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Handout</a:t>
            </a:r>
            <a:r>
              <a:rPr lang="en-US" baseline="0" dirty="0" smtClean="0"/>
              <a:t> door codes </a:t>
            </a:r>
            <a:r>
              <a:rPr lang="en-US" baseline="0" smtClean="0"/>
              <a:t>before dismissal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5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544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61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5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4CBEAF9-9E58-4CC8-A6FF-6DD8A58DEEA4}" type="datetimeFigureOut">
              <a:rPr lang="en-US" smtClean="0"/>
              <a:pPr/>
              <a:t>9/18/17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9/18/17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1886584079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367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9530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953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9/18/17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pulse/software-its-requirements-stupid-anton-jansen" TargetMode="Externa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crum_(software_development)" TargetMode="Externa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elogica.com/project-management/organizing-agility-success-part-2-advanced-tracker-techniques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CSE 442/542– </a:t>
            </a:r>
            <a:br>
              <a:rPr lang="en-US" dirty="0" smtClean="0"/>
            </a:br>
            <a:r>
              <a:rPr lang="en-US" dirty="0" smtClean="0"/>
              <a:t>Software Engineering 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Prof. Matthew Hertz</a:t>
            </a:r>
            <a:br>
              <a:rPr lang="en-US" dirty="0" smtClean="0"/>
            </a:br>
            <a:r>
              <a:rPr lang="en-US" dirty="0" smtClean="0"/>
              <a:t>Davis 338L/ 645-4736 	</a:t>
            </a:r>
            <a:br>
              <a:rPr lang="en-US" dirty="0" smtClean="0"/>
            </a:br>
            <a:r>
              <a:rPr lang="en-US" dirty="0" smtClean="0"/>
              <a:t>mhertz@buffalo.edu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2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Synchronize-and-Stabilize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1054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Used by </a:t>
            </a:r>
            <a:r>
              <a:rPr lang="en-US" dirty="0" smtClean="0">
                <a:solidFill>
                  <a:schemeClr val="accent3"/>
                </a:solidFill>
              </a:rPr>
              <a:t>Microsoft </a:t>
            </a:r>
            <a:r>
              <a:rPr lang="en-US" dirty="0" smtClean="0"/>
              <a:t>(&amp; adapted for open-source)</a:t>
            </a:r>
            <a:endParaRPr lang="en-US" dirty="0"/>
          </a:p>
          <a:p>
            <a:pPr lvl="1"/>
            <a:r>
              <a:rPr lang="en-US" dirty="0"/>
              <a:t>Teams of </a:t>
            </a:r>
            <a:r>
              <a:rPr lang="en-US" dirty="0">
                <a:solidFill>
                  <a:schemeClr val="accent1"/>
                </a:solidFill>
              </a:rPr>
              <a:t>3 – 8 developers </a:t>
            </a:r>
            <a:r>
              <a:rPr lang="en-US" dirty="0" smtClean="0">
                <a:solidFill>
                  <a:schemeClr val="accent1"/>
                </a:solidFill>
              </a:rPr>
              <a:t>(&amp; </a:t>
            </a:r>
            <a:r>
              <a:rPr lang="en-US" dirty="0">
                <a:solidFill>
                  <a:schemeClr val="accent1"/>
                </a:solidFill>
              </a:rPr>
              <a:t>3 – 8 </a:t>
            </a:r>
            <a:r>
              <a:rPr lang="en-US" dirty="0" smtClean="0">
                <a:solidFill>
                  <a:schemeClr val="accent1"/>
                </a:solidFill>
              </a:rPr>
              <a:t>testers for Microsoft)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Team </a:t>
            </a:r>
            <a:r>
              <a:rPr lang="en-US" dirty="0" smtClean="0">
                <a:solidFill>
                  <a:schemeClr val="accent1"/>
                </a:solidFill>
              </a:rPr>
              <a:t>owns entire task</a:t>
            </a:r>
            <a:r>
              <a:rPr lang="en-US" dirty="0" smtClean="0"/>
              <a:t>; responsibility shared equally</a:t>
            </a:r>
            <a:endParaRPr lang="en-US" dirty="0"/>
          </a:p>
          <a:p>
            <a:pPr lvl="1"/>
            <a:r>
              <a:rPr lang="en-US" dirty="0"/>
              <a:t>Work from </a:t>
            </a:r>
            <a:r>
              <a:rPr lang="en-US" dirty="0">
                <a:solidFill>
                  <a:schemeClr val="accent1"/>
                </a:solidFill>
              </a:rPr>
              <a:t>specification through implementation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Regular synchronization &amp; testing key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process</a:t>
            </a:r>
            <a:endParaRPr lang="en-US" dirty="0"/>
          </a:p>
          <a:p>
            <a:pPr lvl="1"/>
            <a:r>
              <a:rPr lang="en-US" dirty="0" smtClean="0"/>
              <a:t>Tests that day’s code to </a:t>
            </a:r>
            <a:r>
              <a:rPr lang="en-US" dirty="0" smtClean="0">
                <a:solidFill>
                  <a:schemeClr val="accent1"/>
                </a:solidFill>
              </a:rPr>
              <a:t>report all errors across project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Classroom Development</a:t>
            </a:r>
            <a:endParaRPr lang="en-US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Always </a:t>
            </a:r>
            <a:r>
              <a:rPr lang="en-US" dirty="0" smtClean="0">
                <a:solidFill>
                  <a:schemeClr val="accent3"/>
                </a:solidFill>
              </a:rPr>
              <a:t>start from scratch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Requirements perfect </a:t>
            </a:r>
            <a:r>
              <a:rPr lang="en-US" dirty="0" smtClean="0"/>
              <a:t>from start</a:t>
            </a:r>
          </a:p>
          <a:p>
            <a:pPr lvl="1"/>
            <a:r>
              <a:rPr lang="en-US" dirty="0" smtClean="0"/>
              <a:t>Work that </a:t>
            </a:r>
            <a:r>
              <a:rPr lang="en-US" dirty="0" smtClean="0">
                <a:solidFill>
                  <a:schemeClr val="accent1"/>
                </a:solidFill>
              </a:rPr>
              <a:t>must be done is clear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Coding begins immediately </a:t>
            </a:r>
            <a:r>
              <a:rPr lang="en-US" dirty="0" smtClean="0"/>
              <a:t>at start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Projects are trivial </a:t>
            </a:r>
            <a:r>
              <a:rPr lang="en-US" dirty="0" smtClean="0"/>
              <a:t>jokes for real-world</a:t>
            </a:r>
          </a:p>
          <a:p>
            <a:pPr lvl="1"/>
            <a:r>
              <a:rPr lang="en-US" dirty="0" smtClean="0"/>
              <a:t>Longest project </a:t>
            </a:r>
            <a:r>
              <a:rPr lang="en-US" dirty="0" smtClean="0">
                <a:solidFill>
                  <a:schemeClr val="accent1"/>
                </a:solidFill>
              </a:rPr>
              <a:t>last at most 2 months</a:t>
            </a:r>
          </a:p>
          <a:p>
            <a:r>
              <a:rPr lang="en-US" dirty="0" smtClean="0"/>
              <a:t>Ends total mess; </a:t>
            </a:r>
            <a:r>
              <a:rPr lang="en-US" dirty="0" smtClean="0">
                <a:solidFill>
                  <a:schemeClr val="accent3"/>
                </a:solidFill>
              </a:rPr>
              <a:t>cannot reuse code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Would never reuse</a:t>
            </a:r>
            <a:r>
              <a:rPr lang="en-US" dirty="0" smtClean="0"/>
              <a:t>, anyway</a:t>
            </a:r>
            <a:endParaRPr lang="en-US" dirty="0"/>
          </a:p>
        </p:txBody>
      </p:sp>
      <p:pic>
        <p:nvPicPr>
          <p:cNvPr id="5123" name="Picture 3" descr="C:\Documents and Settings\Matthew Hertz\Local Settings\Temporary Internet Files\Content.IE5\MLMBHWNQ\MPj0439389000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8246" y="1635853"/>
            <a:ext cx="2555649" cy="4155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0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Original model </a:t>
            </a:r>
            <a:r>
              <a:rPr lang="en-US" dirty="0" smtClean="0"/>
              <a:t>of software lifecycle</a:t>
            </a:r>
          </a:p>
          <a:p>
            <a:pPr lvl="1"/>
            <a:r>
              <a:rPr lang="en-US" dirty="0" smtClean="0"/>
              <a:t>Outlined </a:t>
            </a:r>
            <a:r>
              <a:rPr lang="en-US" dirty="0" smtClean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Project finished once shipped</a:t>
            </a:r>
            <a:r>
              <a:rPr lang="en-US" dirty="0" smtClean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Moves software to </a:t>
            </a:r>
            <a:r>
              <a:rPr lang="en-US" dirty="0" smtClean="0">
                <a:solidFill>
                  <a:schemeClr val="accent3"/>
                </a:solidFill>
              </a:rPr>
              <a:t>assembly line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Station-to-station</a:t>
            </a:r>
            <a:r>
              <a:rPr lang="en-US" dirty="0" smtClean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Model enables </a:t>
            </a:r>
            <a:r>
              <a:rPr lang="en-US" dirty="0" smtClean="0">
                <a:solidFill>
                  <a:schemeClr val="accent1"/>
                </a:solidFill>
              </a:rPr>
              <a:t>people to specializes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Ends </a:t>
            </a:r>
            <a:r>
              <a:rPr lang="en-US" dirty="0">
                <a:solidFill>
                  <a:schemeClr val="accent3"/>
                </a:solidFill>
              </a:rPr>
              <a:t>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delivered to client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solidFill>
                  <a:schemeClr val="accent1"/>
                </a:solidFill>
              </a:rPr>
              <a:t>complete </a:t>
            </a:r>
            <a:r>
              <a:rPr lang="en-US" dirty="0">
                <a:solidFill>
                  <a:schemeClr val="accent1"/>
                </a:solidFill>
              </a:rPr>
              <a:t>set of </a:t>
            </a:r>
            <a:r>
              <a:rPr lang="en-US" dirty="0" smtClean="0">
                <a:solidFill>
                  <a:schemeClr val="accent1"/>
                </a:solidFill>
              </a:rPr>
              <a:t>documents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817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Original model </a:t>
            </a:r>
            <a:r>
              <a:rPr lang="en-US" dirty="0" smtClean="0"/>
              <a:t>of software lifecycle</a:t>
            </a:r>
          </a:p>
          <a:p>
            <a:pPr lvl="1"/>
            <a:r>
              <a:rPr lang="en-US" dirty="0" smtClean="0"/>
              <a:t>Outlined </a:t>
            </a:r>
            <a:r>
              <a:rPr lang="en-US" dirty="0" smtClean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Project finished once shipped</a:t>
            </a:r>
            <a:r>
              <a:rPr lang="en-US" dirty="0" smtClean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Moves software to </a:t>
            </a:r>
            <a:r>
              <a:rPr lang="en-US" dirty="0" smtClean="0">
                <a:solidFill>
                  <a:schemeClr val="accent3"/>
                </a:solidFill>
              </a:rPr>
              <a:t>assembly line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Station-to-station</a:t>
            </a:r>
            <a:r>
              <a:rPr lang="en-US" dirty="0" smtClean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Model enables </a:t>
            </a:r>
            <a:r>
              <a:rPr lang="en-US" dirty="0" smtClean="0">
                <a:solidFill>
                  <a:schemeClr val="accent1"/>
                </a:solidFill>
              </a:rPr>
              <a:t>people to specializes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Ends </a:t>
            </a:r>
            <a:r>
              <a:rPr lang="en-US" dirty="0">
                <a:solidFill>
                  <a:schemeClr val="accent3"/>
                </a:solidFill>
              </a:rPr>
              <a:t>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smtClean="0"/>
              <a:t>delivered to client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solidFill>
                  <a:schemeClr val="accent1"/>
                </a:solidFill>
              </a:rPr>
              <a:t>complete </a:t>
            </a:r>
            <a:r>
              <a:rPr lang="en-US" dirty="0">
                <a:solidFill>
                  <a:schemeClr val="accent1"/>
                </a:solidFill>
              </a:rPr>
              <a:t>set of </a:t>
            </a:r>
            <a:r>
              <a:rPr lang="en-US" dirty="0" smtClean="0">
                <a:solidFill>
                  <a:schemeClr val="accent1"/>
                </a:solidFill>
              </a:rPr>
              <a:t>documents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09600" y="2133600"/>
            <a:ext cx="6674323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rbel"/>
                <a:cs typeface="Corbel"/>
              </a:rPr>
              <a:t>This means:</a:t>
            </a:r>
          </a:p>
          <a:p>
            <a:r>
              <a:rPr lang="en-US" sz="4000" dirty="0" smtClean="0">
                <a:latin typeface="Corbel"/>
                <a:cs typeface="Corbel"/>
              </a:rPr>
              <a:t>a) </a:t>
            </a:r>
            <a:r>
              <a:rPr lang="en-US" sz="4000" dirty="0" smtClean="0">
                <a:solidFill>
                  <a:schemeClr val="accent3"/>
                </a:solidFill>
                <a:latin typeface="Corbel"/>
                <a:cs typeface="Corbel"/>
              </a:rPr>
              <a:t>nobody likes it;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Corbel"/>
                <a:cs typeface="Corbel"/>
              </a:rPr>
              <a:t>b) </a:t>
            </a:r>
            <a:r>
              <a:rPr lang="en-US" sz="4000" dirty="0" smtClean="0">
                <a:solidFill>
                  <a:schemeClr val="accent1"/>
                </a:solidFill>
                <a:latin typeface="Corbel"/>
                <a:cs typeface="Corbel"/>
              </a:rPr>
              <a:t>nobody can make it work; &amp;</a:t>
            </a:r>
          </a:p>
          <a:p>
            <a:r>
              <a:rPr lang="en-US" sz="4000" dirty="0" smtClean="0">
                <a:latin typeface="Corbel"/>
                <a:cs typeface="Corbel"/>
              </a:rPr>
              <a:t>c) </a:t>
            </a:r>
            <a:r>
              <a:rPr lang="en-US" sz="4000" dirty="0" smtClean="0">
                <a:solidFill>
                  <a:schemeClr val="accent3"/>
                </a:solidFill>
                <a:latin typeface="Corbel"/>
                <a:cs typeface="Corbel"/>
              </a:rPr>
              <a:t>everybody can improve it</a:t>
            </a:r>
            <a:r>
              <a:rPr lang="en-US" sz="4000" dirty="0" smtClean="0">
                <a:latin typeface="Corbel"/>
                <a:cs typeface="Corbel"/>
              </a:rPr>
              <a:t>.</a:t>
            </a:r>
            <a:endParaRPr lang="en-US" sz="4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837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8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84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84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84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84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84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84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Assumes project </a:t>
            </a:r>
            <a:r>
              <a:rPr lang="en-US" dirty="0" smtClean="0">
                <a:solidFill>
                  <a:schemeClr val="accent3"/>
                </a:solidFill>
              </a:rPr>
              <a:t>begins as clean slate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Ends once coded</a:t>
            </a:r>
            <a:r>
              <a:rPr lang="en-US" dirty="0" smtClean="0"/>
              <a:t>; no maintenance planned</a:t>
            </a:r>
          </a:p>
          <a:p>
            <a:pPr lvl="1"/>
            <a:r>
              <a:rPr lang="en-US" dirty="0" smtClean="0"/>
              <a:t>Led to other name </a:t>
            </a:r>
            <a:r>
              <a:rPr lang="en-US" i="1" dirty="0" smtClean="0">
                <a:solidFill>
                  <a:srgbClr val="3891A7"/>
                </a:solidFill>
              </a:rPr>
              <a:t>Big Bang approach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Unlikely ever this clean</a:t>
            </a:r>
            <a:r>
              <a:rPr lang="en-US" dirty="0" smtClean="0"/>
              <a:t>, especially now</a:t>
            </a:r>
          </a:p>
          <a:p>
            <a:r>
              <a:rPr lang="en-US" dirty="0" smtClean="0"/>
              <a:t>Requirements </a:t>
            </a:r>
            <a:r>
              <a:rPr lang="en-US" dirty="0" smtClean="0">
                <a:solidFill>
                  <a:schemeClr val="accent3"/>
                </a:solidFill>
              </a:rPr>
              <a:t>begins with meetings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Only </a:t>
            </a:r>
            <a:r>
              <a:rPr lang="en-US" dirty="0" smtClean="0">
                <a:solidFill>
                  <a:schemeClr val="accent1"/>
                </a:solidFill>
              </a:rPr>
              <a:t>chance for client </a:t>
            </a:r>
            <a:r>
              <a:rPr lang="en-US" dirty="0" smtClean="0"/>
              <a:t>to provide input</a:t>
            </a:r>
          </a:p>
          <a:p>
            <a:pPr lvl="1"/>
            <a:r>
              <a:rPr lang="en-US" dirty="0" smtClean="0"/>
              <a:t>Working together to</a:t>
            </a:r>
            <a:r>
              <a:rPr lang="en-US" dirty="0" smtClean="0">
                <a:solidFill>
                  <a:schemeClr val="accent1"/>
                </a:solidFill>
              </a:rPr>
              <a:t> define project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Ends with contract</a:t>
            </a:r>
            <a:r>
              <a:rPr lang="en-US" dirty="0" smtClean="0"/>
              <a:t> specifying result</a:t>
            </a:r>
          </a:p>
          <a:p>
            <a:pPr lvl="1"/>
            <a:r>
              <a:rPr lang="en-US" dirty="0" smtClean="0"/>
              <a:t>Once contract signed, </a:t>
            </a:r>
            <a:r>
              <a:rPr lang="en-US" dirty="0" smtClean="0">
                <a:solidFill>
                  <a:schemeClr val="accent1"/>
                </a:solidFill>
              </a:rPr>
              <a:t>client goes away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further interaction</a:t>
            </a:r>
            <a:r>
              <a:rPr lang="en-US" dirty="0" smtClean="0"/>
              <a:t> until delivery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088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Analysts use contract </a:t>
            </a:r>
            <a:r>
              <a:rPr lang="en-US" dirty="0" smtClean="0"/>
              <a:t>to develop ideas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Will create </a:t>
            </a:r>
            <a:r>
              <a:rPr lang="en-US" dirty="0" smtClean="0">
                <a:solidFill>
                  <a:schemeClr val="accent1"/>
                </a:solidFill>
              </a:rPr>
              <a:t>models, schema, business logic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But starts with check </a:t>
            </a:r>
            <a:r>
              <a:rPr lang="en-US" dirty="0" smtClean="0"/>
              <a:t>of contract</a:t>
            </a:r>
          </a:p>
          <a:p>
            <a:pPr lvl="1"/>
            <a:r>
              <a:rPr lang="en-US" dirty="0" smtClean="0"/>
              <a:t>Looking for </a:t>
            </a:r>
            <a:r>
              <a:rPr lang="en-US" dirty="0" smtClean="0">
                <a:solidFill>
                  <a:srgbClr val="3891A7"/>
                </a:solidFill>
              </a:rPr>
              <a:t>inconsistencies or ambiguities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Very limited window </a:t>
            </a:r>
            <a:r>
              <a:rPr lang="en-US" dirty="0" smtClean="0"/>
              <a:t>to flag mistakes</a:t>
            </a:r>
          </a:p>
          <a:p>
            <a:pPr lvl="1"/>
            <a:r>
              <a:rPr lang="en-US" dirty="0"/>
              <a:t>Hands results to the</a:t>
            </a:r>
            <a:r>
              <a:rPr lang="en-US" i="1" dirty="0" smtClean="0">
                <a:solidFill>
                  <a:srgbClr val="3891A7"/>
                </a:solidFill>
              </a:rPr>
              <a:t> </a:t>
            </a:r>
            <a:r>
              <a:rPr lang="en-US" dirty="0" smtClean="0">
                <a:solidFill>
                  <a:srgbClr val="3891A7"/>
                </a:solidFill>
              </a:rPr>
              <a:t>project design team</a:t>
            </a:r>
          </a:p>
          <a:p>
            <a:pPr lvl="6"/>
            <a:endParaRPr lang="en-US" sz="400" dirty="0" smtClean="0">
              <a:solidFill>
                <a:srgbClr val="3891A7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Design outlines code </a:t>
            </a:r>
            <a:r>
              <a:rPr lang="en-US" dirty="0" smtClean="0"/>
              <a:t>to be written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Specifies classes &amp; routines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Can also include </a:t>
            </a:r>
            <a:r>
              <a:rPr lang="en-US" dirty="0" smtClean="0">
                <a:solidFill>
                  <a:srgbClr val="3891A7"/>
                </a:solidFill>
              </a:rPr>
              <a:t>hardware architecture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Must fit models &amp; schema </a:t>
            </a:r>
            <a:r>
              <a:rPr lang="en-US" dirty="0" smtClean="0"/>
              <a:t>from before</a:t>
            </a:r>
          </a:p>
          <a:p>
            <a:pPr lvl="1"/>
            <a:r>
              <a:rPr lang="en-US" dirty="0" smtClean="0"/>
              <a:t>Often gets </a:t>
            </a:r>
            <a:r>
              <a:rPr lang="en-US" dirty="0" smtClean="0">
                <a:solidFill>
                  <a:schemeClr val="accent1"/>
                </a:solidFill>
              </a:rPr>
              <a:t>down to algorithmic level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323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Implementation </a:t>
            </a:r>
            <a:r>
              <a:rPr lang="en-US" dirty="0" smtClean="0"/>
              <a:t>is for the coders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Start with time to </a:t>
            </a:r>
            <a:r>
              <a:rPr lang="en-US" dirty="0" smtClean="0">
                <a:solidFill>
                  <a:schemeClr val="accent1"/>
                </a:solidFill>
              </a:rPr>
              <a:t>find design problems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Then match design </a:t>
            </a:r>
            <a:r>
              <a:rPr lang="en-US" dirty="0" smtClean="0"/>
              <a:t>in code written</a:t>
            </a:r>
          </a:p>
          <a:p>
            <a:pPr lvl="1"/>
            <a:r>
              <a:rPr lang="en-US" dirty="0" smtClean="0"/>
              <a:t>Only job is to </a:t>
            </a:r>
            <a:r>
              <a:rPr lang="en-US" dirty="0" smtClean="0">
                <a:solidFill>
                  <a:schemeClr val="accent1"/>
                </a:solidFill>
              </a:rPr>
              <a:t>match design given them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Client returns at end </a:t>
            </a:r>
            <a:r>
              <a:rPr lang="en-US" dirty="0" smtClean="0"/>
              <a:t>to take baseline</a:t>
            </a:r>
          </a:p>
          <a:p>
            <a:pPr lvl="6"/>
            <a:endParaRPr lang="en-US" sz="400" dirty="0" smtClean="0">
              <a:solidFill>
                <a:srgbClr val="3891A7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Extremely efficient </a:t>
            </a:r>
            <a:r>
              <a:rPr lang="en-US" dirty="0" smtClean="0"/>
              <a:t>when it works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Revolutionary like </a:t>
            </a:r>
            <a:r>
              <a:rPr lang="en-US" dirty="0" smtClean="0">
                <a:solidFill>
                  <a:schemeClr val="accent1"/>
                </a:solidFill>
              </a:rPr>
              <a:t>Ford’s assembly line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Strengths used </a:t>
            </a:r>
            <a:r>
              <a:rPr lang="en-US" dirty="0" smtClean="0">
                <a:solidFill>
                  <a:srgbClr val="000000"/>
                </a:solidFill>
              </a:rPr>
              <a:t>due to specialization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With all info, </a:t>
            </a:r>
            <a:r>
              <a:rPr lang="en-US" dirty="0" smtClean="0">
                <a:solidFill>
                  <a:srgbClr val="3891A7"/>
                </a:solidFill>
              </a:rPr>
              <a:t>best decisions possible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76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Useful when: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Client knows </a:t>
            </a:r>
            <a:r>
              <a:rPr lang="en-US" dirty="0" smtClean="0"/>
              <a:t>what they need</a:t>
            </a:r>
          </a:p>
          <a:p>
            <a:pPr lvl="1"/>
            <a:r>
              <a:rPr lang="en-US" dirty="0" smtClean="0"/>
              <a:t>Needs can be </a:t>
            </a:r>
            <a:r>
              <a:rPr lang="en-US" dirty="0" smtClean="0">
                <a:solidFill>
                  <a:srgbClr val="C32D2E"/>
                </a:solidFill>
              </a:rPr>
              <a:t>fully documented &amp; described</a:t>
            </a:r>
          </a:p>
          <a:p>
            <a:pPr lvl="1"/>
            <a:r>
              <a:rPr lang="en-US" dirty="0" smtClean="0">
                <a:solidFill>
                  <a:srgbClr val="C32D2E"/>
                </a:solidFill>
              </a:rPr>
              <a:t>Little-to-no interaction sought </a:t>
            </a:r>
            <a:r>
              <a:rPr lang="en-US" dirty="0" smtClean="0"/>
              <a:t>while developed</a:t>
            </a:r>
          </a:p>
          <a:p>
            <a:pPr lvl="1"/>
            <a:r>
              <a:rPr lang="en-US" dirty="0" smtClean="0"/>
              <a:t>Large organization </a:t>
            </a:r>
            <a:r>
              <a:rPr lang="en-US" dirty="0" smtClean="0">
                <a:solidFill>
                  <a:srgbClr val="C32D2E"/>
                </a:solidFill>
              </a:rPr>
              <a:t>able to keep specialists</a:t>
            </a:r>
          </a:p>
          <a:p>
            <a:pPr lvl="1"/>
            <a:r>
              <a:rPr lang="en-US" dirty="0" smtClean="0">
                <a:solidFill>
                  <a:srgbClr val="C32D2E"/>
                </a:solidFill>
              </a:rPr>
              <a:t>Maintenance &amp; updates</a:t>
            </a:r>
            <a:r>
              <a:rPr lang="en-US" dirty="0" smtClean="0">
                <a:solidFill>
                  <a:schemeClr val="accent3"/>
                </a:solidFill>
              </a:rPr>
              <a:t> unimportant</a:t>
            </a:r>
            <a:r>
              <a:rPr lang="en-US" dirty="0" smtClean="0"/>
              <a:t>/not on the </a:t>
            </a:r>
            <a:r>
              <a:rPr lang="en-US" dirty="0" smtClean="0"/>
              <a:t>table</a:t>
            </a:r>
          </a:p>
          <a:p>
            <a:pPr lvl="1"/>
            <a:r>
              <a:rPr lang="en-US" dirty="0" smtClean="0"/>
              <a:t>Working in a regulated industry (ex. Healthcare, Finance, Military)</a:t>
            </a:r>
            <a:endParaRPr lang="en-US" dirty="0" smtClean="0"/>
          </a:p>
          <a:p>
            <a:endParaRPr lang="en-US" dirty="0" smtClean="0">
              <a:solidFill>
                <a:srgbClr val="C32D2E"/>
              </a:solidFill>
            </a:endParaRPr>
          </a:p>
          <a:p>
            <a:r>
              <a:rPr lang="en-US" dirty="0" smtClean="0"/>
              <a:t>Not useful when:</a:t>
            </a:r>
          </a:p>
          <a:p>
            <a:pPr lvl="1"/>
            <a:r>
              <a:rPr lang="en-US" dirty="0" smtClean="0"/>
              <a:t>You are developing </a:t>
            </a:r>
            <a:r>
              <a:rPr lang="en-US" dirty="0" smtClean="0"/>
              <a:t>non-critical products </a:t>
            </a:r>
            <a:r>
              <a:rPr lang="en-US" dirty="0" smtClean="0"/>
              <a:t>in the 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188054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endParaRPr lang="en-US" sz="1200" dirty="0">
              <a:hlinkClick r:id="rId2"/>
            </a:endParaRPr>
          </a:p>
          <a:p>
            <a:pPr>
              <a:buNone/>
            </a:pPr>
            <a:endParaRPr lang="en-US" sz="1200" dirty="0" smtClean="0">
              <a:hlinkClick r:id="rId2"/>
            </a:endParaRPr>
          </a:p>
          <a:p>
            <a:pPr>
              <a:buNone/>
            </a:pP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://www.linkedin.com/pulse/software-its-requirements-stupid-anton-</a:t>
            </a:r>
            <a:r>
              <a:rPr lang="en-US" sz="1200" dirty="0" smtClean="0">
                <a:hlinkClick r:id="rId2"/>
              </a:rPr>
              <a:t>jansen</a:t>
            </a:r>
            <a:endParaRPr lang="en-US" sz="1200" dirty="0" smtClean="0"/>
          </a:p>
          <a:p>
            <a:pPr>
              <a:buNone/>
            </a:pPr>
            <a:endParaRPr lang="en-US" sz="2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10537"/>
            <a:ext cx="5715000" cy="41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Target Problem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719263"/>
            <a:ext cx="8229600" cy="48339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3"/>
                </a:solidFill>
              </a:rPr>
              <a:t>Requirements </a:t>
            </a:r>
            <a:r>
              <a:rPr lang="en-US" dirty="0" smtClean="0">
                <a:solidFill>
                  <a:schemeClr val="accent3"/>
                </a:solidFill>
              </a:rPr>
              <a:t>may change</a:t>
            </a:r>
            <a:r>
              <a:rPr lang="en-US" dirty="0" smtClean="0"/>
              <a:t> during development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Changes </a:t>
            </a:r>
            <a:r>
              <a:rPr lang="en-US" dirty="0">
                <a:solidFill>
                  <a:schemeClr val="accent1"/>
                </a:solidFill>
              </a:rPr>
              <a:t>may be important, but…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…disrupts flow</a:t>
            </a:r>
            <a:r>
              <a:rPr lang="en-US" dirty="0" smtClean="0"/>
              <a:t> </a:t>
            </a:r>
            <a:r>
              <a:rPr lang="en-US" dirty="0"/>
              <a:t>&amp; introduce dependencies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Changes during process </a:t>
            </a:r>
            <a:r>
              <a:rPr lang="en-US" dirty="0" smtClean="0">
                <a:solidFill>
                  <a:schemeClr val="accent3"/>
                </a:solidFill>
              </a:rPr>
              <a:t>causes </a:t>
            </a:r>
            <a:r>
              <a:rPr lang="en-US" b="1" dirty="0" smtClean="0">
                <a:solidFill>
                  <a:schemeClr val="accent3"/>
                </a:solidFill>
              </a:rPr>
              <a:t>regression faults</a:t>
            </a:r>
            <a:endParaRPr lang="en-US" b="1" dirty="0">
              <a:solidFill>
                <a:schemeClr val="accent3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Error (“fault”) occurs in an unrelated </a:t>
            </a:r>
            <a:r>
              <a:rPr lang="en-US" dirty="0" smtClean="0"/>
              <a:t>portion of project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These changes become </a:t>
            </a:r>
            <a:r>
              <a:rPr lang="en-US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pain</a:t>
            </a:r>
            <a:r>
              <a:rPr lang="en-US" dirty="0" smtClean="0">
                <a:solidFill>
                  <a:schemeClr val="accent1"/>
                </a:solidFill>
              </a:rPr>
              <a:t> to fix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Faults will build up</a:t>
            </a:r>
            <a:r>
              <a:rPr lang="en-US" dirty="0" smtClean="0"/>
              <a:t> as changes continue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Eventually </a:t>
            </a:r>
            <a:r>
              <a:rPr lang="en-US" dirty="0" smtClean="0">
                <a:solidFill>
                  <a:schemeClr val="accent1"/>
                </a:solidFill>
              </a:rPr>
              <a:t>requires </a:t>
            </a:r>
            <a:r>
              <a:rPr lang="en-US" dirty="0">
                <a:solidFill>
                  <a:schemeClr val="accent1"/>
                </a:solidFill>
              </a:rPr>
              <a:t>redesign &amp; </a:t>
            </a:r>
            <a:r>
              <a:rPr lang="en-US" dirty="0" smtClean="0">
                <a:solidFill>
                  <a:schemeClr val="accent1"/>
                </a:solidFill>
              </a:rPr>
              <a:t>reimplementation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0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“Adaptable to Chang[e]”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56" r="-13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85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Waterfall Key </a:t>
            </a:r>
            <a:r>
              <a:rPr lang="en-US" dirty="0"/>
              <a:t>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76400"/>
            <a:ext cx="2785296" cy="4191000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719263"/>
            <a:ext cx="8229600" cy="483393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u="sng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Waterfall </a:t>
            </a:r>
            <a:r>
              <a:rPr lang="en-US" dirty="0"/>
              <a:t>assumes </a:t>
            </a:r>
            <a:r>
              <a:rPr lang="en-US" b="1" i="1" dirty="0" smtClean="0">
                <a:solidFill>
                  <a:schemeClr val="accent3"/>
                </a:solidFill>
              </a:rPr>
              <a:t>everything</a:t>
            </a:r>
            <a:r>
              <a:rPr lang="en-US" dirty="0" smtClean="0">
                <a:solidFill>
                  <a:schemeClr val="accent3"/>
                </a:solidFill>
              </a:rPr>
              <a:t> known at start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85800" y="1676400"/>
            <a:ext cx="4114800" cy="1828800"/>
          </a:xfrm>
          <a:prstGeom prst="wedgeRoundRectCallout">
            <a:avLst>
              <a:gd name="adj1" fmla="val 104105"/>
              <a:gd name="adj2" fmla="val 1861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Changeability is an </a:t>
            </a:r>
            <a:br>
              <a:rPr lang="en-US" sz="36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essential difficulty </a:t>
            </a:r>
            <a:br>
              <a:rPr lang="en-US" sz="36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with software</a:t>
            </a:r>
            <a:endParaRPr lang="en-US" sz="36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5410200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Fred Brooks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8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Rapid </a:t>
            </a:r>
            <a:r>
              <a:rPr lang="en-US" dirty="0"/>
              <a:t>Prototyping</a:t>
            </a:r>
          </a:p>
        </p:txBody>
      </p:sp>
      <p:pic>
        <p:nvPicPr>
          <p:cNvPr id="196612" name="Picture 4" descr="The image “file:///C:/Documents%20and%20Settings/Steve/My%20Documents/=se7%20PowerPoints=/=jpegs=/=Chapter%2002=/sch91264_0209.jpg” cannot be displayed, because it contains errors.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163637" y="1787525"/>
            <a:ext cx="6563023" cy="4841875"/>
          </a:xfrm>
          <a:noFill/>
          <a:ln/>
        </p:spPr>
      </p:pic>
      <p:sp>
        <p:nvSpPr>
          <p:cNvPr id="4" name="TextBox 3"/>
          <p:cNvSpPr txBox="1"/>
          <p:nvPr/>
        </p:nvSpPr>
        <p:spPr>
          <a:xfrm>
            <a:off x="6936115" y="2762071"/>
            <a:ext cx="1903085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 prototype</a:t>
            </a:r>
            <a:br>
              <a:rPr lang="en-US" dirty="0" smtClean="0"/>
            </a:br>
            <a:r>
              <a:rPr lang="en-US" dirty="0" smtClean="0"/>
              <a:t>after each step </a:t>
            </a:r>
          </a:p>
          <a:p>
            <a:pPr algn="ctr"/>
            <a:r>
              <a:rPr lang="en-US" dirty="0" smtClean="0"/>
              <a:t>to check </a:t>
            </a:r>
            <a:br>
              <a:rPr lang="en-US" dirty="0" smtClean="0"/>
            </a:br>
            <a:r>
              <a:rPr lang="en-US" dirty="0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Prototyping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Usability and looks are focus </a:t>
            </a:r>
            <a:r>
              <a:rPr lang="en-US" dirty="0" smtClean="0"/>
              <a:t>for rapid prototype</a:t>
            </a:r>
          </a:p>
          <a:p>
            <a:pPr lvl="1"/>
            <a:r>
              <a:rPr lang="en-US" dirty="0" smtClean="0"/>
              <a:t>Provides limited ability for </a:t>
            </a:r>
            <a:r>
              <a:rPr lang="en-US" dirty="0" smtClean="0">
                <a:solidFill>
                  <a:srgbClr val="3891A7"/>
                </a:solidFill>
              </a:rPr>
              <a:t>client to provide feedback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Functionality limited</a:t>
            </a:r>
            <a:r>
              <a:rPr lang="en-US" dirty="0" smtClean="0">
                <a:solidFill>
                  <a:srgbClr val="000000"/>
                </a:solidFill>
              </a:rPr>
              <a:t> to basics (and often faked)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Any restarts take pieces </a:t>
            </a:r>
            <a:r>
              <a:rPr lang="en-US" dirty="0" smtClean="0">
                <a:solidFill>
                  <a:schemeClr val="accent1"/>
                </a:solidFill>
              </a:rPr>
              <a:t>back through full waterfall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Project feasibility unclear</a:t>
            </a:r>
            <a:r>
              <a:rPr lang="en-US" dirty="0" smtClean="0"/>
              <a:t>, since functionality left to end</a:t>
            </a:r>
          </a:p>
          <a:p>
            <a:pPr lvl="1"/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Led to creation of </a:t>
            </a:r>
            <a:r>
              <a:rPr lang="en-US" dirty="0" err="1" smtClean="0">
                <a:solidFill>
                  <a:schemeClr val="accent3"/>
                </a:solidFill>
              </a:rPr>
              <a:t>VisualBasic</a:t>
            </a:r>
            <a:r>
              <a:rPr lang="en-US" dirty="0" smtClean="0">
                <a:solidFill>
                  <a:schemeClr val="accent3"/>
                </a:solidFill>
              </a:rPr>
              <a:t> and Oracle Forms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Lightweight tools </a:t>
            </a:r>
            <a:r>
              <a:rPr lang="en-US" dirty="0" smtClean="0"/>
              <a:t>emphasizing GUI functionality</a:t>
            </a:r>
          </a:p>
          <a:p>
            <a:pPr lvl="1"/>
            <a:r>
              <a:rPr lang="en-US" dirty="0" smtClean="0"/>
              <a:t>Lousy languages with </a:t>
            </a:r>
            <a:r>
              <a:rPr lang="en-US" dirty="0" smtClean="0">
                <a:solidFill>
                  <a:srgbClr val="3891A7"/>
                </a:solidFill>
              </a:rPr>
              <a:t>serious performance issues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Confusion creators</a:t>
            </a:r>
            <a:r>
              <a:rPr lang="en-US" dirty="0" smtClean="0">
                <a:solidFill>
                  <a:srgbClr val="000000"/>
                </a:solidFill>
              </a:rPr>
              <a:t>, since clients “see” 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71856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Lifecycle</a:t>
            </a:r>
            <a:endParaRPr lang="en-US" dirty="0"/>
          </a:p>
        </p:txBody>
      </p:sp>
      <p:pic>
        <p:nvPicPr>
          <p:cNvPr id="4" name="Content Placeholder 3" descr="Spiral model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0000"/>
          </a:blip>
          <a:stretch>
            <a:fillRect/>
          </a:stretch>
        </p:blipFill>
        <p:spPr>
          <a:xfrm>
            <a:off x="1600200" y="1524000"/>
            <a:ext cx="6211570" cy="5105400"/>
          </a:xfrm>
        </p:spPr>
      </p:pic>
    </p:spTree>
    <p:extLst>
      <p:ext uri="{BB962C8B-B14F-4D97-AF65-F5344CB8AC3E}">
        <p14:creationId xmlns:p14="http://schemas.microsoft.com/office/powerpoint/2010/main" val="170162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Useful for projects with </a:t>
            </a:r>
            <a:r>
              <a:rPr lang="en-US" dirty="0" smtClean="0">
                <a:solidFill>
                  <a:schemeClr val="accent3"/>
                </a:solidFill>
              </a:rPr>
              <a:t>unknown levels of risk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Functionality &amp; feasibility key </a:t>
            </a:r>
            <a:r>
              <a:rPr lang="en-US" dirty="0" smtClean="0"/>
              <a:t>as opposed to looks</a:t>
            </a:r>
          </a:p>
          <a:p>
            <a:pPr lvl="1"/>
            <a:r>
              <a:rPr lang="en-US" dirty="0" smtClean="0"/>
              <a:t>Uses waterfall ideas, but </a:t>
            </a:r>
            <a:r>
              <a:rPr lang="en-US" dirty="0" smtClean="0">
                <a:solidFill>
                  <a:srgbClr val="3891A7"/>
                </a:solidFill>
              </a:rPr>
              <a:t>more cautious in execution</a:t>
            </a:r>
          </a:p>
          <a:p>
            <a:pPr lvl="1"/>
            <a:r>
              <a:rPr lang="en-US" dirty="0" smtClean="0">
                <a:solidFill>
                  <a:srgbClr val="3891A7"/>
                </a:solidFill>
              </a:rPr>
              <a:t>Each phase ends with estimate </a:t>
            </a:r>
            <a:r>
              <a:rPr lang="en-US" dirty="0" smtClean="0"/>
              <a:t>for client to review</a:t>
            </a:r>
          </a:p>
          <a:p>
            <a:pPr lvl="1"/>
            <a:r>
              <a:rPr lang="en-US" dirty="0" smtClean="0"/>
              <a:t>If client like results and </a:t>
            </a:r>
            <a:r>
              <a:rPr lang="en-US" dirty="0" smtClean="0">
                <a:solidFill>
                  <a:schemeClr val="accent1"/>
                </a:solidFill>
              </a:rPr>
              <a:t>accepts risks, work continues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But okay to kill project </a:t>
            </a:r>
            <a:r>
              <a:rPr lang="en-US" dirty="0" smtClean="0"/>
              <a:t>when risks deemed too high</a:t>
            </a:r>
          </a:p>
          <a:p>
            <a:pPr lvl="1"/>
            <a:endParaRPr lang="en-US" dirty="0"/>
          </a:p>
          <a:p>
            <a:r>
              <a:rPr lang="en-US" dirty="0" smtClean="0"/>
              <a:t>Very useful for </a:t>
            </a:r>
            <a:r>
              <a:rPr lang="en-US" dirty="0" smtClean="0">
                <a:solidFill>
                  <a:schemeClr val="accent3"/>
                </a:solidFill>
              </a:rPr>
              <a:t>exploratory or experimental work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Starts </a:t>
            </a:r>
            <a:r>
              <a:rPr lang="en-US" dirty="0" smtClean="0">
                <a:solidFill>
                  <a:srgbClr val="3891A7"/>
                </a:solidFill>
              </a:rPr>
              <a:t>small and grows </a:t>
            </a:r>
            <a:r>
              <a:rPr lang="en-US" dirty="0" smtClean="0"/>
              <a:t>with time and confidence</a:t>
            </a:r>
          </a:p>
          <a:p>
            <a:pPr lvl="1"/>
            <a:r>
              <a:rPr lang="en-US" dirty="0" smtClean="0"/>
              <a:t>Also can cause problems, since </a:t>
            </a:r>
            <a:r>
              <a:rPr lang="en-US" dirty="0" smtClean="0">
                <a:solidFill>
                  <a:srgbClr val="3891A7"/>
                </a:solidFill>
              </a:rPr>
              <a:t>growth brings own risks</a:t>
            </a:r>
            <a:endParaRPr lang="en-US" dirty="0">
              <a:solidFill>
                <a:srgbClr val="3891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Builds off of incremental &amp; iterative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Assumes that the </a:t>
            </a:r>
            <a:r>
              <a:rPr lang="en-US" dirty="0" smtClean="0">
                <a:solidFill>
                  <a:schemeClr val="accent1"/>
                </a:solidFill>
              </a:rPr>
              <a:t>changes inevitable &amp; unpredictable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Planning irrational</a:t>
            </a:r>
            <a:r>
              <a:rPr lang="en-US" dirty="0" smtClean="0"/>
              <a:t>: only immediate future knowable</a:t>
            </a:r>
          </a:p>
          <a:p>
            <a:endParaRPr lang="en-US" dirty="0" smtClean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Series of short </a:t>
            </a:r>
            <a:r>
              <a:rPr lang="en-US" i="1" dirty="0" smtClean="0">
                <a:solidFill>
                  <a:schemeClr val="accent3"/>
                </a:solidFill>
              </a:rPr>
              <a:t>sprints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replaces entire waterfall model</a:t>
            </a:r>
            <a:endParaRPr lang="en-US" dirty="0"/>
          </a:p>
          <a:p>
            <a:pPr lvl="1"/>
            <a:r>
              <a:rPr lang="en-US" dirty="0"/>
              <a:t>Think about the project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chemeClr val="accent1"/>
                </a:solidFill>
              </a:rPr>
              <a:t>select most important tasks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Write acceptance tests </a:t>
            </a:r>
            <a:r>
              <a:rPr lang="en-US" dirty="0" smtClean="0"/>
              <a:t>to know when tasks complete</a:t>
            </a:r>
          </a:p>
          <a:p>
            <a:pPr lvl="1"/>
            <a:r>
              <a:rPr lang="en-US" dirty="0" smtClean="0"/>
              <a:t>Do just enough </a:t>
            </a:r>
            <a:r>
              <a:rPr lang="en-US" dirty="0" smtClean="0">
                <a:solidFill>
                  <a:schemeClr val="accent1"/>
                </a:solidFill>
              </a:rPr>
              <a:t>coding to pass tests (&amp; unit tests)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Design </a:t>
            </a:r>
            <a:r>
              <a:rPr lang="en-US" i="1" dirty="0" smtClean="0">
                <a:solidFill>
                  <a:schemeClr val="accent1"/>
                </a:solidFill>
              </a:rPr>
              <a:t>emerges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by as code adjusted (refactored)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Not engineers, but coders: </a:t>
            </a:r>
            <a:r>
              <a:rPr lang="en-US" dirty="0" smtClean="0">
                <a:solidFill>
                  <a:schemeClr val="accent3"/>
                </a:solidFill>
              </a:rPr>
              <a:t>do what comes naturally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50" y="3683000"/>
            <a:ext cx="825089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Not engineers, but coders: </a:t>
            </a:r>
            <a:r>
              <a:rPr lang="en-US" dirty="0" smtClean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</a:t>
            </a:r>
            <a:r>
              <a:rPr lang="en-US" b="1" dirty="0" smtClean="0">
                <a:solidFill>
                  <a:schemeClr val="accent1"/>
                </a:solidFill>
              </a:rPr>
              <a:t>too difficult</a:t>
            </a:r>
            <a:r>
              <a:rPr lang="en-US" dirty="0" smtClean="0"/>
              <a:t>, so </a:t>
            </a:r>
            <a:r>
              <a:rPr lang="en-US" dirty="0"/>
              <a:t>let’s give up entirely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 smtClean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4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/>
              <a:t>Not engineers, but coders: </a:t>
            </a:r>
            <a:r>
              <a:rPr lang="en-US" dirty="0" smtClean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</a:t>
            </a:r>
            <a:r>
              <a:rPr lang="en-US" b="1" dirty="0" smtClean="0">
                <a:solidFill>
                  <a:schemeClr val="accent1"/>
                </a:solidFill>
              </a:rPr>
              <a:t>too difficult</a:t>
            </a:r>
            <a:r>
              <a:rPr lang="en-US" dirty="0" smtClean="0"/>
              <a:t>, so </a:t>
            </a:r>
            <a:r>
              <a:rPr lang="en-US" dirty="0"/>
              <a:t>let’s give up entirely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 smtClean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00199"/>
              </p:ext>
            </p:extLst>
          </p:nvPr>
        </p:nvGraphicFramePr>
        <p:xfrm>
          <a:off x="801624" y="3048000"/>
          <a:ext cx="7540752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574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hlinkClick r:id="rId2"/>
              </a:rPr>
              <a:t>Agile Manifesto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610600" cy="4886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[U]</a:t>
            </a:r>
            <a:r>
              <a:rPr lang="en-US" dirty="0" err="1" smtClean="0">
                <a:solidFill>
                  <a:schemeClr val="accent1"/>
                </a:solidFill>
              </a:rPr>
              <a:t>ncovering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better ways of </a:t>
            </a:r>
            <a:r>
              <a:rPr lang="en-US" dirty="0" smtClean="0">
                <a:solidFill>
                  <a:schemeClr val="accent1"/>
                </a:solidFill>
              </a:rPr>
              <a:t>developing software...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[W]e </a:t>
            </a:r>
            <a:r>
              <a:rPr lang="en-US" dirty="0">
                <a:solidFill>
                  <a:schemeClr val="accent1"/>
                </a:solidFill>
              </a:rPr>
              <a:t>have come to value</a:t>
            </a:r>
            <a:r>
              <a:rPr lang="en-US" dirty="0" smtClean="0">
                <a:solidFill>
                  <a:schemeClr val="accent1"/>
                </a:solidFill>
              </a:rPr>
              <a:t>:</a:t>
            </a: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Individuals and interactions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processes and tools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Working software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comprehensive documentation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Customer collaboration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contract negotiation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Responding to change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following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plan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/>
              <a:t>[T]here </a:t>
            </a:r>
            <a:r>
              <a:rPr lang="en-US" dirty="0"/>
              <a:t>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value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the item on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we </a:t>
            </a:r>
            <a:r>
              <a:rPr lang="en-US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value the items on the left 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more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7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smtClean="0">
                <a:solidFill>
                  <a:schemeClr val="accent3"/>
                </a:solidFill>
              </a:rPr>
              <a:t>long-term management approaches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3"/>
                </a:solidFill>
              </a:rPr>
              <a:t>Software Lifecycle </a:t>
            </a:r>
            <a:r>
              <a:rPr lang="en-US" dirty="0" smtClean="0"/>
              <a:t>and Project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824" y="2057400"/>
            <a:ext cx="411456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6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Deliver valuable software </a:t>
            </a:r>
            <a:r>
              <a:rPr lang="en-US" dirty="0" smtClean="0"/>
              <a:t>early and often</a:t>
            </a:r>
          </a:p>
          <a:p>
            <a:pPr marL="365760" lvl="1" indent="0">
              <a:buNone/>
            </a:pPr>
            <a:r>
              <a:rPr lang="en-US" dirty="0" smtClean="0"/>
              <a:t>	Each time a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sprint ends: release running program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	Keep sprints short</a:t>
            </a:r>
            <a:r>
              <a:rPr lang="en-US" dirty="0" smtClean="0"/>
              <a:t>: 2 </a:t>
            </a:r>
            <a:r>
              <a:rPr lang="mr-IN" dirty="0" smtClean="0"/>
              <a:t>–</a:t>
            </a:r>
            <a:r>
              <a:rPr lang="en-US" dirty="0" smtClean="0"/>
              <a:t> 6 weeks standard practice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Welcome </a:t>
            </a:r>
            <a:r>
              <a:rPr lang="en-US" dirty="0">
                <a:solidFill>
                  <a:schemeClr val="accent3"/>
                </a:solidFill>
              </a:rPr>
              <a:t>changing </a:t>
            </a:r>
            <a:r>
              <a:rPr lang="en-US" dirty="0" smtClean="0">
                <a:solidFill>
                  <a:schemeClr val="accent3"/>
                </a:solidFill>
              </a:rPr>
              <a:t>requirements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Even late </a:t>
            </a:r>
            <a:r>
              <a:rPr lang="en-US" dirty="0" smtClean="0"/>
              <a:t>in the development process</a:t>
            </a:r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	Standardize on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simple, cheap requirement practice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Few requirements per sprint</a:t>
            </a:r>
            <a:r>
              <a:rPr lang="en-US" dirty="0" smtClean="0"/>
              <a:t>, since sprints short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/>
              <a:t>Keep &amp; update 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backlog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of requirements for later</a:t>
            </a:r>
          </a:p>
        </p:txBody>
      </p:sp>
    </p:spTree>
    <p:extLst>
      <p:ext uri="{BB962C8B-B14F-4D97-AF65-F5344CB8AC3E}">
        <p14:creationId xmlns:p14="http://schemas.microsoft.com/office/powerpoint/2010/main" val="63186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</a:p>
          <a:p>
            <a:r>
              <a:rPr lang="en-US" dirty="0" smtClean="0"/>
              <a:t>Business </a:t>
            </a:r>
            <a:r>
              <a:rPr lang="en-US" dirty="0"/>
              <a:t>people </a:t>
            </a:r>
            <a:r>
              <a:rPr lang="en-US" dirty="0" smtClean="0"/>
              <a:t>&amp; developers </a:t>
            </a:r>
            <a:r>
              <a:rPr lang="en-US" dirty="0">
                <a:solidFill>
                  <a:schemeClr val="accent3"/>
                </a:solidFill>
              </a:rPr>
              <a:t>must work </a:t>
            </a:r>
            <a:r>
              <a:rPr lang="en-US" dirty="0" smtClean="0">
                <a:solidFill>
                  <a:schemeClr val="accent3"/>
                </a:solidFill>
              </a:rPr>
              <a:t>together daily... </a:t>
            </a:r>
          </a:p>
          <a:p>
            <a:r>
              <a:rPr lang="en-US" dirty="0">
                <a:solidFill>
                  <a:schemeClr val="accent3"/>
                </a:solidFill>
              </a:rPr>
              <a:t>Build projects around motivated individuals</a:t>
            </a:r>
          </a:p>
          <a:p>
            <a:pPr lvl="1"/>
            <a:r>
              <a:rPr lang="en-US" dirty="0"/>
              <a:t>Give them the </a:t>
            </a:r>
            <a:r>
              <a:rPr lang="en-US" dirty="0">
                <a:solidFill>
                  <a:schemeClr val="accent1"/>
                </a:solidFill>
              </a:rPr>
              <a:t>environment and support they need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Trust them </a:t>
            </a:r>
            <a:r>
              <a:rPr lang="en-US" dirty="0"/>
              <a:t>to get the job done.</a:t>
            </a:r>
            <a:br>
              <a:rPr lang="en-US" dirty="0"/>
            </a:br>
            <a:r>
              <a:rPr lang="en-US" dirty="0"/>
              <a:t>	Within development team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embed product owner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Eliminate other specializations</a:t>
            </a:r>
            <a:r>
              <a:rPr lang="en-US" baseline="30000" dirty="0">
                <a:solidFill>
                  <a:srgbClr val="7030A0"/>
                </a:solidFill>
              </a:rPr>
              <a:t>*</a:t>
            </a:r>
            <a:r>
              <a:rPr lang="en-US" dirty="0"/>
              <a:t> creating separations</a:t>
            </a:r>
            <a:br>
              <a:rPr lang="en-US" dirty="0"/>
            </a:br>
            <a:r>
              <a:rPr lang="en-US" dirty="0" smtClean="0"/>
              <a:t>	Limit management &amp;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trust what coders do naturally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717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Communicate </a:t>
            </a:r>
            <a:r>
              <a:rPr lang="en-US" dirty="0" smtClean="0">
                <a:solidFill>
                  <a:schemeClr val="accent3"/>
                </a:solidFill>
              </a:rPr>
              <a:t>face-to-face</a:t>
            </a:r>
          </a:p>
          <a:p>
            <a:pPr marL="365760" lvl="1" indent="0">
              <a:buNone/>
            </a:pPr>
            <a:r>
              <a:rPr lang="en-US" dirty="0" smtClean="0"/>
              <a:t>	Written over long weekend: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February 11-13, 2001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4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Communicate </a:t>
            </a:r>
            <a:r>
              <a:rPr lang="en-US" dirty="0" smtClean="0">
                <a:solidFill>
                  <a:schemeClr val="accent3"/>
                </a:solidFill>
              </a:rPr>
              <a:t>face-to-face</a:t>
            </a:r>
          </a:p>
          <a:p>
            <a:pPr marL="365760" lvl="1" indent="0">
              <a:buNone/>
            </a:pPr>
            <a:r>
              <a:rPr lang="en-US" dirty="0" smtClean="0"/>
              <a:t>	Written over long weekend: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February 11-13, 2001</a:t>
            </a:r>
          </a:p>
          <a:p>
            <a:endParaRPr lang="en-US" dirty="0"/>
          </a:p>
        </p:txBody>
      </p:sp>
      <p:pic>
        <p:nvPicPr>
          <p:cNvPr id="5122" name="Picture 2" descr="ttp://www.the-leaky-cauldron.org/wp-content/uploads/assets/150603093916-harry-potter-2001-super-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510" y="3200400"/>
            <a:ext cx="6087628" cy="34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3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Working </a:t>
            </a:r>
            <a:r>
              <a:rPr lang="en-US" dirty="0">
                <a:solidFill>
                  <a:schemeClr val="accent3"/>
                </a:solidFill>
              </a:rPr>
              <a:t>software</a:t>
            </a:r>
            <a:r>
              <a:rPr lang="en-US" dirty="0"/>
              <a:t> is </a:t>
            </a:r>
            <a:r>
              <a:rPr lang="mr-IN" dirty="0" smtClean="0"/>
              <a:t>…</a:t>
            </a:r>
            <a:r>
              <a:rPr lang="en-US" dirty="0" smtClean="0"/>
              <a:t> primary </a:t>
            </a:r>
            <a:r>
              <a:rPr lang="en-US" dirty="0"/>
              <a:t>measure of </a:t>
            </a:r>
            <a:r>
              <a:rPr lang="en-US" dirty="0" smtClean="0"/>
              <a:t>progress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/>
              <a:t>Rather a complete waterfall,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jumps into development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	Documentation not valued</a:t>
            </a:r>
            <a:r>
              <a:rPr lang="en-US" dirty="0" smtClean="0"/>
              <a:t>: code is real deliverable</a:t>
            </a:r>
            <a:endParaRPr lang="en-US" dirty="0"/>
          </a:p>
          <a:p>
            <a:r>
              <a:rPr lang="en-US" dirty="0"/>
              <a:t>Agile processes </a:t>
            </a:r>
            <a:r>
              <a:rPr lang="en-US" dirty="0">
                <a:solidFill>
                  <a:schemeClr val="accent3"/>
                </a:solidFill>
              </a:rPr>
              <a:t>promote sustainable </a:t>
            </a:r>
            <a:r>
              <a:rPr lang="en-US" dirty="0" smtClean="0">
                <a:solidFill>
                  <a:schemeClr val="accent3"/>
                </a:solidFill>
              </a:rPr>
              <a:t>development</a:t>
            </a:r>
          </a:p>
          <a:p>
            <a:pPr lvl="1"/>
            <a:r>
              <a:rPr lang="en-US" dirty="0" smtClean="0"/>
              <a:t>[</a:t>
            </a:r>
            <a:r>
              <a:rPr lang="en-US" dirty="0" smtClean="0">
                <a:solidFill>
                  <a:schemeClr val="accent1"/>
                </a:solidFill>
              </a:rPr>
              <a:t>M]</a:t>
            </a:r>
            <a:r>
              <a:rPr lang="en-US" dirty="0" err="1" smtClean="0">
                <a:solidFill>
                  <a:schemeClr val="accent1"/>
                </a:solidFill>
              </a:rPr>
              <a:t>aintain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 constant pace </a:t>
            </a:r>
            <a:r>
              <a:rPr lang="en-US" dirty="0" smtClean="0"/>
              <a:t>indefinitely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overtime at crunch time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Continuous attention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3"/>
                </a:solidFill>
              </a:rPr>
              <a:t>technical </a:t>
            </a:r>
            <a:r>
              <a:rPr lang="en-US" dirty="0">
                <a:solidFill>
                  <a:schemeClr val="accent3"/>
                </a:solidFill>
              </a:rPr>
              <a:t>excellence </a:t>
            </a:r>
            <a:r>
              <a:rPr lang="en-US" dirty="0" smtClean="0">
                <a:solidFill>
                  <a:schemeClr val="accent3"/>
                </a:solidFill>
              </a:rPr>
              <a:t>&amp; good </a:t>
            </a:r>
            <a:r>
              <a:rPr lang="en-US" dirty="0">
                <a:solidFill>
                  <a:schemeClr val="accent3"/>
                </a:solidFill>
              </a:rPr>
              <a:t>design </a:t>
            </a:r>
            <a:r>
              <a:rPr lang="en-US" dirty="0"/>
              <a:t>enhances </a:t>
            </a:r>
            <a:r>
              <a:rPr lang="en-US" dirty="0" smtClean="0"/>
              <a:t>agility</a:t>
            </a:r>
            <a:endParaRPr lang="en-US" dirty="0"/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Developers always able to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refactor code to improve it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Simplicity -- </a:t>
            </a:r>
            <a:r>
              <a:rPr lang="en-US" dirty="0" smtClean="0">
                <a:solidFill>
                  <a:schemeClr val="accent3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art of maximizing the amount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of work not </a:t>
            </a:r>
            <a:r>
              <a:rPr lang="en-US" dirty="0" smtClean="0">
                <a:solidFill>
                  <a:schemeClr val="accent3"/>
                </a:solidFill>
              </a:rPr>
              <a:t>done </a:t>
            </a:r>
            <a:r>
              <a:rPr lang="en-US" dirty="0" smtClean="0"/>
              <a:t>-- is essential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en-US" b="1" u="sng" dirty="0" smtClean="0">
                <a:solidFill>
                  <a:schemeClr val="accent4">
                    <a:lumMod val="7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ou </a:t>
            </a:r>
            <a:r>
              <a:rPr lang="en-US" b="1" u="sng" dirty="0" err="1" smtClean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in’t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 err="1" smtClean="0">
                <a:solidFill>
                  <a:schemeClr val="accent4">
                    <a:lumMod val="75000"/>
                  </a:schemeClr>
                </a:solidFill>
              </a:rPr>
              <a:t>G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onna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 smtClean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eed </a:t>
            </a:r>
            <a:r>
              <a:rPr lang="en-US" b="1" u="sng" dirty="0" smtClean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t” </a:t>
            </a:r>
            <a:r>
              <a:rPr lang="en-US" dirty="0" smtClean="0"/>
              <a:t>important to keep in mind</a:t>
            </a:r>
            <a:endParaRPr lang="en-US" dirty="0"/>
          </a:p>
          <a:p>
            <a:r>
              <a:rPr lang="en-US" dirty="0"/>
              <a:t>The best architectures, requirements, and designs emerge from </a:t>
            </a:r>
            <a:r>
              <a:rPr lang="en-US" dirty="0">
                <a:solidFill>
                  <a:schemeClr val="accent3"/>
                </a:solidFill>
              </a:rPr>
              <a:t>self-organizing </a:t>
            </a:r>
            <a:r>
              <a:rPr lang="en-US" dirty="0" smtClean="0">
                <a:solidFill>
                  <a:schemeClr val="accent3"/>
                </a:solidFill>
              </a:rPr>
              <a:t>teams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Democratic teams </a:t>
            </a:r>
            <a:r>
              <a:rPr lang="en-US" dirty="0" smtClean="0"/>
              <a:t>(egoless coders) relied upon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regular intervals, the team reflects on how to become more effective, then tunes and adjusts its behavior </a:t>
            </a:r>
            <a:r>
              <a:rPr lang="en-US" dirty="0" smtClean="0"/>
              <a:t>accordingly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Velocity tracked &amp; used to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improve processes</a:t>
            </a:r>
            <a:endParaRPr lang="en-US" dirty="0">
              <a:solidFill>
                <a:schemeClr val="accent4">
                  <a:lumMod val="75000"/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[T]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/>
              <a:t>reflects </a:t>
            </a:r>
            <a:r>
              <a:rPr lang="en-US" dirty="0" smtClean="0"/>
              <a:t>then </a:t>
            </a:r>
            <a:r>
              <a:rPr lang="en-US" dirty="0"/>
              <a:t>tunes and adjusts </a:t>
            </a:r>
            <a:r>
              <a:rPr lang="en-US" dirty="0" smtClean="0"/>
              <a:t>accordingly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48" y="2667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80" y="2261720"/>
            <a:ext cx="5894688" cy="44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Agile Real: 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User Stories</a:t>
            </a:r>
          </a:p>
          <a:p>
            <a:pPr lvl="1"/>
            <a:r>
              <a:rPr lang="en-US" dirty="0" smtClean="0"/>
              <a:t>Lightweight approach to </a:t>
            </a:r>
            <a:r>
              <a:rPr lang="en-US" dirty="0" smtClean="0">
                <a:solidFill>
                  <a:schemeClr val="accent1"/>
                </a:solidFill>
              </a:rPr>
              <a:t>write &amp; gather requirements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Have customer tell story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what they want &amp; need</a:t>
            </a:r>
          </a:p>
          <a:p>
            <a:pPr lvl="1"/>
            <a:r>
              <a:rPr lang="en-US" dirty="0" smtClean="0"/>
              <a:t>Write what comes our down </a:t>
            </a:r>
            <a:r>
              <a:rPr lang="en-US" dirty="0" smtClean="0">
                <a:solidFill>
                  <a:schemeClr val="accent1"/>
                </a:solidFill>
              </a:rPr>
              <a:t>without getting technical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Help YAGNI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7030A0"/>
                </a:solidFill>
              </a:rPr>
              <a:t>who</a:t>
            </a:r>
            <a:r>
              <a:rPr lang="en-US" dirty="0" smtClean="0"/>
              <a:t> wants </a:t>
            </a:r>
            <a:r>
              <a:rPr lang="en-US" dirty="0" smtClean="0">
                <a:solidFill>
                  <a:srgbClr val="0070C0"/>
                </a:solidFill>
              </a:rPr>
              <a:t>what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chemeClr val="accent5"/>
                </a:solidFill>
              </a:rPr>
              <a:t>why </a:t>
            </a:r>
            <a:r>
              <a:rPr lang="en-US" dirty="0" smtClean="0"/>
              <a:t>do they need it?</a:t>
            </a:r>
            <a:endParaRPr lang="en-US" dirty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 algn="ctr">
              <a:buNone/>
            </a:pP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“As a </a:t>
            </a:r>
            <a:r>
              <a:rPr lang="en-US" dirty="0" smtClean="0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customer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, I want to </a:t>
            </a:r>
            <a:r>
              <a:rPr lang="en-US" dirty="0" smtClean="0">
                <a:solidFill>
                  <a:srgbClr val="0070C0"/>
                </a:solidFill>
                <a:latin typeface="Comic Sans MS" charset="0"/>
                <a:ea typeface="Comic Sans MS" charset="0"/>
                <a:cs typeface="Comic Sans MS" charset="0"/>
              </a:rPr>
              <a:t>see the details of each piece of equipment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 before I add it to my cart</a:t>
            </a:r>
            <a:b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so I </a:t>
            </a:r>
            <a:r>
              <a:rPr lang="en-US" dirty="0" smtClean="0">
                <a:solidFill>
                  <a:schemeClr val="accent5"/>
                </a:solidFill>
                <a:latin typeface="Comic Sans MS" charset="0"/>
                <a:ea typeface="Comic Sans MS" charset="0"/>
                <a:cs typeface="Comic Sans MS" charset="0"/>
              </a:rPr>
              <a:t>know if it will be worth buying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179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dirty="0" smtClean="0"/>
              <a:t>“Software </a:t>
            </a:r>
            <a:r>
              <a:rPr lang="en-US" sz="3000" b="1" dirty="0" smtClean="0">
                <a:solidFill>
                  <a:schemeClr val="accent3"/>
                </a:solidFill>
              </a:rPr>
              <a:t>construction is the central activity</a:t>
            </a:r>
            <a:r>
              <a:rPr lang="en-US" sz="3000" b="1" dirty="0" smtClean="0"/>
              <a:t>… </a:t>
            </a:r>
            <a:br>
              <a:rPr lang="en-US" sz="3000" b="1" dirty="0" smtClean="0"/>
            </a:br>
            <a:r>
              <a:rPr lang="en-US" sz="3000" b="1" dirty="0" smtClean="0">
                <a:solidFill>
                  <a:schemeClr val="accent3"/>
                </a:solidFill>
              </a:rPr>
              <a:t>the only activity guaranteed</a:t>
            </a:r>
            <a:r>
              <a:rPr lang="en-US" sz="3000" dirty="0" smtClean="0">
                <a:solidFill>
                  <a:schemeClr val="accent3"/>
                </a:solidFill>
              </a:rPr>
              <a:t> </a:t>
            </a:r>
            <a:r>
              <a:rPr lang="en-US" sz="3000" dirty="0" smtClean="0"/>
              <a:t>to happen.”</a:t>
            </a:r>
          </a:p>
          <a:p>
            <a:endParaRPr lang="en-US" dirty="0" smtClean="0"/>
          </a:p>
          <a:p>
            <a:r>
              <a:rPr lang="en-US" sz="3000" dirty="0" smtClean="0"/>
              <a:t>Code is THE </a:t>
            </a:r>
            <a:r>
              <a:rPr lang="en-US" sz="3000" dirty="0" smtClean="0">
                <a:solidFill>
                  <a:schemeClr val="accent3"/>
                </a:solidFill>
              </a:rPr>
              <a:t>main deliverable to customer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Code is unimportant </a:t>
            </a:r>
            <a:r>
              <a:rPr lang="en-US" dirty="0" smtClean="0"/>
              <a:t>to customers; they do not care</a:t>
            </a:r>
          </a:p>
          <a:p>
            <a:pPr lvl="1"/>
            <a:r>
              <a:rPr lang="en-US" dirty="0" smtClean="0"/>
              <a:t>Do care about:</a:t>
            </a:r>
            <a:r>
              <a:rPr lang="en-US" dirty="0" smtClean="0">
                <a:solidFill>
                  <a:schemeClr val="accent1"/>
                </a:solidFill>
              </a:rPr>
              <a:t> GUI, manuals, distribution media, …</a:t>
            </a:r>
          </a:p>
          <a:p>
            <a:pPr lvl="1"/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sz="3000" dirty="0" smtClean="0">
                <a:solidFill>
                  <a:schemeClr val="accent3"/>
                </a:solidFill>
              </a:rPr>
              <a:t>Could code be our only focus?</a:t>
            </a:r>
          </a:p>
        </p:txBody>
      </p:sp>
    </p:spTree>
    <p:extLst>
      <p:ext uri="{BB962C8B-B14F-4D97-AF65-F5344CB8AC3E}">
        <p14:creationId xmlns:p14="http://schemas.microsoft.com/office/powerpoint/2010/main" val="117803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Agile Real: 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949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Tasks</a:t>
            </a:r>
          </a:p>
          <a:p>
            <a:pPr lvl="1"/>
            <a:r>
              <a:rPr lang="en-US" dirty="0" smtClean="0"/>
              <a:t>Breaks down </a:t>
            </a:r>
            <a:r>
              <a:rPr lang="en-US" dirty="0" smtClean="0">
                <a:solidFill>
                  <a:schemeClr val="accent1"/>
                </a:solidFill>
              </a:rPr>
              <a:t>stories into technical requirements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Helps focus activities </a:t>
            </a:r>
            <a:r>
              <a:rPr lang="en-US" dirty="0" smtClean="0"/>
              <a:t>by making story into concrete work</a:t>
            </a:r>
          </a:p>
          <a:p>
            <a:pPr lvl="1"/>
            <a:r>
              <a:rPr lang="en-US" dirty="0" smtClean="0"/>
              <a:t>Details needed, by </a:t>
            </a:r>
            <a:r>
              <a:rPr lang="en-US" dirty="0" smtClean="0">
                <a:solidFill>
                  <a:schemeClr val="accent1"/>
                </a:solidFill>
              </a:rPr>
              <a:t>prevents overwhelming customer</a:t>
            </a:r>
          </a:p>
          <a:p>
            <a:pPr lvl="1"/>
            <a:endParaRPr lang="en-US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pPr lvl="2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Host a database of equipment information</a:t>
            </a:r>
          </a:p>
          <a:p>
            <a:pPr lvl="2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Assign equipment unique IDs embedded on web pages</a:t>
            </a:r>
          </a:p>
          <a:p>
            <a:pPr lvl="2"/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Write stored procedures taking in unique IDs</a:t>
            </a:r>
          </a:p>
          <a:p>
            <a:pPr lvl="2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7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Sprints in 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</a:t>
            </a:r>
            <a:r>
              <a:rPr lang="en-US" dirty="0" smtClean="0">
                <a:solidFill>
                  <a:schemeClr val="accent3"/>
                </a:solidFill>
              </a:rPr>
              <a:t>working code at fixed intervals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Creates constant, </a:t>
            </a:r>
            <a:r>
              <a:rPr lang="en-US" dirty="0" smtClean="0">
                <a:solidFill>
                  <a:schemeClr val="accent1"/>
                </a:solidFill>
              </a:rPr>
              <a:t>sustainable, pace for project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Usually 1-4 weeks </a:t>
            </a:r>
            <a:r>
              <a:rPr lang="en-US" dirty="0" smtClean="0"/>
              <a:t>depending on company needs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Several tasks occur at </a:t>
            </a:r>
            <a:r>
              <a:rPr lang="en-US" dirty="0" smtClean="0">
                <a:solidFill>
                  <a:schemeClr val="accent3"/>
                </a:solidFill>
              </a:rPr>
              <a:t>end of every sprint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Demo the software </a:t>
            </a:r>
            <a:r>
              <a:rPr lang="en-US" dirty="0" smtClean="0"/>
              <a:t>and/or release the update</a:t>
            </a:r>
          </a:p>
          <a:p>
            <a:pPr lvl="1"/>
            <a:r>
              <a:rPr lang="en-US" dirty="0" smtClean="0"/>
              <a:t>Have all-team meeting to </a:t>
            </a:r>
            <a:r>
              <a:rPr lang="en-US" dirty="0" smtClean="0">
                <a:solidFill>
                  <a:schemeClr val="accent1"/>
                </a:solidFill>
              </a:rPr>
              <a:t>discuss project direction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Make adjustments </a:t>
            </a:r>
            <a:r>
              <a:rPr lang="en-US" dirty="0" smtClean="0"/>
              <a:t>to “become more effective”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464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Teams: Co-Location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eam member </a:t>
            </a:r>
            <a:r>
              <a:rPr lang="en-US" dirty="0" smtClean="0">
                <a:solidFill>
                  <a:schemeClr val="accent3"/>
                </a:solidFill>
              </a:rPr>
              <a:t>meet face-to-face often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Start each day with stand-up </a:t>
            </a:r>
            <a:r>
              <a:rPr lang="en-US" dirty="0" smtClean="0"/>
              <a:t>meeting in many cases</a:t>
            </a:r>
          </a:p>
          <a:p>
            <a:r>
              <a:rPr lang="en-US" dirty="0" smtClean="0"/>
              <a:t>Communicate </a:t>
            </a:r>
            <a:r>
              <a:rPr lang="en-US" dirty="0" smtClean="0">
                <a:solidFill>
                  <a:schemeClr val="accent3"/>
                </a:solidFill>
              </a:rPr>
              <a:t>constantly throughout 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Nobody “owns” code</a:t>
            </a:r>
            <a:r>
              <a:rPr lang="en-US" dirty="0" smtClean="0"/>
              <a:t>, so important to avoid conflicts</a:t>
            </a:r>
          </a:p>
          <a:p>
            <a:pPr lvl="1"/>
            <a:r>
              <a:rPr lang="en-US" dirty="0" smtClean="0"/>
              <a:t>Documentation not valued &amp; </a:t>
            </a:r>
            <a:r>
              <a:rPr lang="en-US" dirty="0" smtClean="0">
                <a:solidFill>
                  <a:schemeClr val="accent1"/>
                </a:solidFill>
              </a:rPr>
              <a:t>often easier to talk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Pair programming big </a:t>
            </a:r>
            <a:r>
              <a:rPr lang="en-US" dirty="0" smtClean="0"/>
              <a:t>(overlooked) feature of Agile</a:t>
            </a:r>
          </a:p>
        </p:txBody>
      </p:sp>
    </p:spTree>
    <p:extLst>
      <p:ext uri="{BB962C8B-B14F-4D97-AF65-F5344CB8AC3E}">
        <p14:creationId xmlns:p14="http://schemas.microsoft.com/office/powerpoint/2010/main" val="138723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Scrum: Pair Programming</a:t>
            </a:r>
            <a:endParaRPr lang="en-US" dirty="0"/>
          </a:p>
        </p:txBody>
      </p:sp>
      <p:pic>
        <p:nvPicPr>
          <p:cNvPr id="5" name="Picture 2" descr="ttps://upload.wikimedia.org/wikipedia/commons/b/bf/Pair_Programming_at_Chitik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875" y="1600200"/>
            <a:ext cx="6807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27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Teams: Co-Location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eam member </a:t>
            </a:r>
            <a:r>
              <a:rPr lang="en-US" dirty="0" smtClean="0">
                <a:solidFill>
                  <a:schemeClr val="accent3"/>
                </a:solidFill>
              </a:rPr>
              <a:t>meet face-to-face often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Start each day with stand-up </a:t>
            </a:r>
            <a:r>
              <a:rPr lang="en-US" dirty="0" smtClean="0"/>
              <a:t>meeting in many cases</a:t>
            </a:r>
          </a:p>
          <a:p>
            <a:r>
              <a:rPr lang="en-US" dirty="0" smtClean="0"/>
              <a:t>Communicate </a:t>
            </a:r>
            <a:r>
              <a:rPr lang="en-US" dirty="0" smtClean="0">
                <a:solidFill>
                  <a:schemeClr val="accent3"/>
                </a:solidFill>
              </a:rPr>
              <a:t>constantly throughout 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Nobody “owns” code</a:t>
            </a:r>
            <a:r>
              <a:rPr lang="en-US" dirty="0" smtClean="0"/>
              <a:t>, so important to avoid conflicts</a:t>
            </a:r>
          </a:p>
          <a:p>
            <a:pPr lvl="1"/>
            <a:r>
              <a:rPr lang="en-US" dirty="0" smtClean="0"/>
              <a:t>Documentation not valued &amp; </a:t>
            </a:r>
            <a:r>
              <a:rPr lang="en-US" dirty="0" smtClean="0">
                <a:solidFill>
                  <a:schemeClr val="accent1"/>
                </a:solidFill>
              </a:rPr>
              <a:t>often easier to talk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Pair programming big </a:t>
            </a:r>
            <a:r>
              <a:rPr lang="en-US" dirty="0" smtClean="0"/>
              <a:t>(overlooked) feature of Agile</a:t>
            </a:r>
          </a:p>
          <a:p>
            <a:r>
              <a:rPr lang="en-US" dirty="0" smtClean="0"/>
              <a:t>All these meetings </a:t>
            </a:r>
            <a:r>
              <a:rPr lang="en-US" dirty="0" smtClean="0">
                <a:solidFill>
                  <a:schemeClr val="accent3"/>
                </a:solidFill>
              </a:rPr>
              <a:t>include additional costs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remote employees allowed </a:t>
            </a:r>
            <a:r>
              <a:rPr lang="en-US" dirty="0" smtClean="0"/>
              <a:t>at some companies</a:t>
            </a:r>
          </a:p>
          <a:p>
            <a:pPr lvl="1"/>
            <a:r>
              <a:rPr lang="en-US" dirty="0" smtClean="0"/>
              <a:t>Not just small firms: </a:t>
            </a:r>
            <a:r>
              <a:rPr lang="en-US" dirty="0" smtClean="0">
                <a:solidFill>
                  <a:schemeClr val="accent1"/>
                </a:solidFill>
              </a:rPr>
              <a:t>Google requires physical presence</a:t>
            </a:r>
          </a:p>
        </p:txBody>
      </p:sp>
    </p:spTree>
    <p:extLst>
      <p:ext uri="{BB962C8B-B14F-4D97-AF65-F5344CB8AC3E}">
        <p14:creationId xmlns:p14="http://schemas.microsoft.com/office/powerpoint/2010/main" val="15758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205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Displays project state </a:t>
            </a:r>
            <a:r>
              <a:rPr lang="en-US" dirty="0" smtClean="0"/>
              <a:t>at current moment in time</a:t>
            </a:r>
          </a:p>
          <a:p>
            <a:r>
              <a:rPr lang="en-US" dirty="0" smtClean="0"/>
              <a:t>Tasks displayed in one of </a:t>
            </a:r>
            <a:r>
              <a:rPr lang="en-US" dirty="0" smtClean="0">
                <a:solidFill>
                  <a:schemeClr val="accent3"/>
                </a:solidFill>
              </a:rPr>
              <a:t>several possible columns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Backlogged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n progress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 smtClean="0">
                <a:solidFill>
                  <a:schemeClr val="accent1"/>
                </a:solidFill>
              </a:rPr>
              <a:t>omplete</a:t>
            </a:r>
          </a:p>
          <a:p>
            <a:r>
              <a:rPr lang="en-US" dirty="0" smtClean="0"/>
              <a:t>Tasks will be </a:t>
            </a:r>
            <a:r>
              <a:rPr lang="en-US" dirty="0" smtClean="0">
                <a:solidFill>
                  <a:schemeClr val="accent3"/>
                </a:solidFill>
              </a:rPr>
              <a:t>moved &amp; adjusted as they progress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Names not standardized</a:t>
            </a:r>
            <a:r>
              <a:rPr lang="en-US" dirty="0" smtClean="0"/>
              <a:t>, so use lingo of team </a:t>
            </a:r>
          </a:p>
          <a:p>
            <a:r>
              <a:rPr lang="en-US" dirty="0" smtClean="0"/>
              <a:t>Co-location valued: </a:t>
            </a:r>
            <a:r>
              <a:rPr lang="en-US" dirty="0" smtClean="0">
                <a:solidFill>
                  <a:schemeClr val="accent3"/>
                </a:solidFill>
              </a:rPr>
              <a:t>actual board is ideal goal</a:t>
            </a:r>
          </a:p>
        </p:txBody>
      </p:sp>
    </p:spTree>
    <p:extLst>
      <p:ext uri="{BB962C8B-B14F-4D97-AF65-F5344CB8AC3E}">
        <p14:creationId xmlns:p14="http://schemas.microsoft.com/office/powerpoint/2010/main" val="7208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48" y="1637321"/>
            <a:ext cx="3886200" cy="51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" y="1828800"/>
            <a:ext cx="83689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178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 smtClean="0"/>
              <a:t>Customer</a:t>
            </a:r>
            <a:r>
              <a:rPr lang="en-US" dirty="0"/>
              <a:t>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is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what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 want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Add and remove from backlog </a:t>
            </a:r>
            <a:r>
              <a:rPr lang="en-US" dirty="0" smtClean="0"/>
              <a:t>of user stories</a:t>
            </a:r>
          </a:p>
          <a:p>
            <a:pPr lvl="1"/>
            <a:r>
              <a:rPr lang="en-US" dirty="0" smtClean="0"/>
              <a:t>At start of sprint, </a:t>
            </a:r>
            <a:r>
              <a:rPr lang="en-US" dirty="0" smtClean="0">
                <a:solidFill>
                  <a:schemeClr val="accent1"/>
                </a:solidFill>
              </a:rPr>
              <a:t>choose stories to implement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3"/>
                </a:solidFill>
              </a:rPr>
              <a:t>Repeat until customer happy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7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In The Real World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Scale to larger teams</a:t>
            </a:r>
            <a:r>
              <a:rPr lang="en-US" dirty="0" smtClean="0"/>
              <a:t> </a:t>
            </a:r>
            <a:r>
              <a:rPr lang="en-US" dirty="0"/>
              <a:t>of 20 </a:t>
            </a:r>
            <a:r>
              <a:rPr lang="en-US" dirty="0" smtClean="0"/>
              <a:t>- </a:t>
            </a:r>
            <a:r>
              <a:rPr lang="en-US" dirty="0"/>
              <a:t>120 </a:t>
            </a:r>
            <a:r>
              <a:rPr lang="en-US" dirty="0" smtClean="0"/>
              <a:t>programmers</a:t>
            </a:r>
            <a:endParaRPr lang="en-US" dirty="0"/>
          </a:p>
          <a:p>
            <a:pPr lvl="1"/>
            <a:r>
              <a:rPr lang="en-US" dirty="0"/>
              <a:t>Whenever necessary, </a:t>
            </a:r>
            <a:r>
              <a:rPr lang="en-US" dirty="0">
                <a:solidFill>
                  <a:schemeClr val="accent1"/>
                </a:solidFill>
              </a:rPr>
              <a:t>add more layers</a:t>
            </a:r>
          </a:p>
        </p:txBody>
      </p:sp>
      <p:pic>
        <p:nvPicPr>
          <p:cNvPr id="440324" name="Picture 4" descr="file:///C:/Documents%20and%20Settings/Steve/My%20Documents/=se7%20PowerPoints=/=jpegs=/=Chapter%2004=/sch91264_040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579687"/>
            <a:ext cx="86899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07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178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 smtClean="0"/>
              <a:t>Customer</a:t>
            </a:r>
            <a:r>
              <a:rPr lang="en-US" dirty="0"/>
              <a:t>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is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what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 want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Add and remove from backlog </a:t>
            </a:r>
            <a:r>
              <a:rPr lang="en-US" dirty="0" smtClean="0"/>
              <a:t>of user stories</a:t>
            </a:r>
          </a:p>
          <a:p>
            <a:pPr lvl="1"/>
            <a:r>
              <a:rPr lang="en-US" dirty="0" smtClean="0"/>
              <a:t>At start of sprint, </a:t>
            </a:r>
            <a:r>
              <a:rPr lang="en-US" dirty="0" smtClean="0">
                <a:solidFill>
                  <a:schemeClr val="accent1"/>
                </a:solidFill>
              </a:rPr>
              <a:t>choose stories to implement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3"/>
                </a:solidFill>
              </a:rPr>
              <a:t>Repeat until customer happy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600200"/>
            <a:ext cx="8153400" cy="4114800"/>
          </a:xfrm>
          <a:prstGeom prst="rect">
            <a:avLst/>
          </a:prstGeom>
          <a:solidFill>
            <a:srgbClr val="E7DEC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tp://media.nola.com/tv_impact/photo/michael-phelps-phelpsface-c62c5768324a22a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45575" y="1600200"/>
            <a:ext cx="41738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178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 smtClean="0"/>
              <a:t>Customer</a:t>
            </a:r>
            <a:r>
              <a:rPr lang="en-US" dirty="0"/>
              <a:t>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is 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what 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I want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Add and remove from backlog </a:t>
            </a:r>
            <a:r>
              <a:rPr lang="en-US" dirty="0" smtClean="0"/>
              <a:t>of user stories</a:t>
            </a:r>
          </a:p>
          <a:p>
            <a:pPr lvl="1"/>
            <a:r>
              <a:rPr lang="en-US" dirty="0" smtClean="0"/>
              <a:t>At start of sprint, </a:t>
            </a:r>
            <a:r>
              <a:rPr lang="en-US" dirty="0" smtClean="0">
                <a:solidFill>
                  <a:schemeClr val="accent1"/>
                </a:solidFill>
              </a:rPr>
              <a:t>choose stories to implement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 smtClean="0"/>
              <a:t>Customer: “</a:t>
            </a:r>
            <a:r>
              <a:rPr lang="en-US" dirty="0" smtClean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 smtClean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3"/>
                </a:solidFill>
              </a:rPr>
              <a:t>Repeat until customer </a:t>
            </a:r>
            <a:r>
              <a:rPr lang="en-US" strike="sngStrike" dirty="0" smtClean="0">
                <a:solidFill>
                  <a:schemeClr val="accent3"/>
                </a:solidFill>
              </a:rPr>
              <a:t>happy</a:t>
            </a:r>
            <a:r>
              <a:rPr lang="en-US" dirty="0" smtClean="0">
                <a:solidFill>
                  <a:schemeClr val="accent3"/>
                </a:solidFill>
              </a:rPr>
              <a:t> satisfied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8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</a:t>
            </a:r>
            <a:r>
              <a:rPr lang="en-US" dirty="0"/>
              <a:t>P</a:t>
            </a:r>
            <a:r>
              <a:rPr lang="en-US" dirty="0" smtClean="0"/>
              <a:t>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Modified to fit needs &amp; ability </a:t>
            </a:r>
            <a:r>
              <a:rPr lang="en-US" dirty="0" smtClean="0"/>
              <a:t>of company</a:t>
            </a:r>
          </a:p>
          <a:p>
            <a:pPr lvl="1"/>
            <a:r>
              <a:rPr lang="en-US" dirty="0" smtClean="0"/>
              <a:t>Finding </a:t>
            </a:r>
            <a:r>
              <a:rPr lang="en-US" dirty="0" smtClean="0">
                <a:solidFill>
                  <a:schemeClr val="accent1"/>
                </a:solidFill>
              </a:rPr>
              <a:t>identical implementation in two shops is rare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In keeping with Agile Manifesto</a:t>
            </a:r>
            <a:r>
              <a:rPr lang="en-US" dirty="0" smtClean="0"/>
              <a:t>: not a bad thing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3072339"/>
            <a:ext cx="3405225" cy="37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45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Co-location (attendance) mandatory in-class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Can be fired (fail) </a:t>
            </a:r>
            <a:r>
              <a:rPr lang="en-US" dirty="0" smtClean="0"/>
              <a:t>if you become issue for rest of team</a:t>
            </a:r>
          </a:p>
          <a:p>
            <a:r>
              <a:rPr lang="en-US" dirty="0"/>
              <a:t>U</a:t>
            </a:r>
            <a:r>
              <a:rPr lang="en-US" dirty="0" smtClean="0"/>
              <a:t>se tools to </a:t>
            </a:r>
            <a:r>
              <a:rPr lang="en-US" dirty="0" smtClean="0">
                <a:solidFill>
                  <a:schemeClr val="accent3"/>
                </a:solidFill>
              </a:rPr>
              <a:t>maximize other communication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Must create &amp; maintain repo on GitHub </a:t>
            </a:r>
            <a:r>
              <a:rPr lang="en-US" dirty="0" smtClean="0"/>
              <a:t>(can be private)</a:t>
            </a:r>
          </a:p>
          <a:p>
            <a:pPr lvl="1"/>
            <a:r>
              <a:rPr lang="en-US" dirty="0" smtClean="0"/>
              <a:t>Store backlog of</a:t>
            </a:r>
            <a:r>
              <a:rPr lang="en-US" dirty="0" smtClean="0">
                <a:solidFill>
                  <a:schemeClr val="accent1"/>
                </a:solidFill>
              </a:rPr>
              <a:t> stories on GitHub &amp; tag releases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Use &amp; assign tasks to track work</a:t>
            </a:r>
            <a:r>
              <a:rPr lang="en-US" dirty="0" smtClean="0"/>
              <a:t> done by each member</a:t>
            </a:r>
            <a:endParaRPr lang="en-US" dirty="0"/>
          </a:p>
          <a:p>
            <a:pPr lvl="1"/>
            <a:r>
              <a:rPr lang="en-US" dirty="0" smtClean="0"/>
              <a:t>Useful to earn </a:t>
            </a:r>
            <a:r>
              <a:rPr lang="en-US" dirty="0" smtClean="0">
                <a:solidFill>
                  <a:schemeClr val="accent1"/>
                </a:solidFill>
              </a:rPr>
              <a:t>score on “onboarding” grade in  sprint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Slack channel also encouraged</a:t>
            </a:r>
            <a:r>
              <a:rPr lang="en-US" dirty="0" smtClean="0"/>
              <a:t> for use outside of class</a:t>
            </a:r>
          </a:p>
          <a:p>
            <a:r>
              <a:rPr lang="en-US" dirty="0" smtClean="0"/>
              <a:t>Practice </a:t>
            </a:r>
            <a:r>
              <a:rPr lang="en-US" dirty="0" smtClean="0">
                <a:solidFill>
                  <a:schemeClr val="accent3"/>
                </a:solidFill>
              </a:rPr>
              <a:t>estimating (&amp; measuring) time for each task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Will become important later</a:t>
            </a:r>
            <a:r>
              <a:rPr lang="en-US" dirty="0" smtClean="0"/>
              <a:t>; better to start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378952" cy="5105400"/>
          </a:xfrm>
        </p:spPr>
        <p:txBody>
          <a:bodyPr>
            <a:noAutofit/>
          </a:bodyPr>
          <a:lstStyle/>
          <a:p>
            <a:r>
              <a:rPr lang="en-US" dirty="0" smtClean="0"/>
              <a:t>Not a business, so </a:t>
            </a:r>
            <a:r>
              <a:rPr lang="en-US" dirty="0" smtClean="0">
                <a:solidFill>
                  <a:schemeClr val="accent3"/>
                </a:solidFill>
              </a:rPr>
              <a:t>must tweak process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daily stand-ups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Not holding to 40 hour work week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No budget for tools or training </a:t>
            </a:r>
            <a:r>
              <a:rPr lang="en-US" dirty="0"/>
              <a:t>(except the class </a:t>
            </a:r>
            <a:r>
              <a:rPr lang="en-US" dirty="0" smtClean="0">
                <a:solidFill>
                  <a:schemeClr val="accent1"/>
                </a:solidFill>
              </a:rPr>
              <a:t>😅</a:t>
            </a:r>
            <a:r>
              <a:rPr lang="en-US" dirty="0"/>
              <a:t>)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First &amp; last sprint take 2 weeks; others 1 week</a:t>
            </a:r>
          </a:p>
          <a:p>
            <a:pPr lvl="1"/>
            <a:r>
              <a:rPr lang="en-US" dirty="0" smtClean="0"/>
              <a:t>Each deadline is </a:t>
            </a:r>
            <a:r>
              <a:rPr lang="en-US" dirty="0" smtClean="0">
                <a:solidFill>
                  <a:schemeClr val="accent1"/>
                </a:solidFill>
              </a:rPr>
              <a:t>class start on that Thursday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Demo executable </a:t>
            </a:r>
            <a:r>
              <a:rPr lang="en-US" dirty="0" smtClean="0"/>
              <a:t>on client</a:t>
            </a:r>
            <a:r>
              <a:rPr lang="en-US" dirty="0"/>
              <a:t>s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>
                <a:solidFill>
                  <a:schemeClr val="tx1">
                    <a:alpha val="40000"/>
                  </a:schemeClr>
                </a:solidFill>
              </a:rPr>
              <a:t>(Other tasks needed to support educational goals)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93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Next Lecture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84350"/>
            <a:ext cx="8534400" cy="4845050"/>
          </a:xfrm>
        </p:spPr>
        <p:txBody>
          <a:bodyPr>
            <a:normAutofit/>
          </a:bodyPr>
          <a:lstStyle/>
          <a:p>
            <a:r>
              <a:rPr lang="en-US" dirty="0" smtClean="0"/>
              <a:t>Split into </a:t>
            </a:r>
            <a:r>
              <a:rPr lang="en-US" dirty="0" smtClean="0">
                <a:solidFill>
                  <a:schemeClr val="accent3"/>
                </a:solidFill>
              </a:rPr>
              <a:t>teams of 3 or 4 before leaving today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Submit names of students &amp; team </a:t>
            </a:r>
            <a:r>
              <a:rPr lang="en-US" dirty="0" smtClean="0"/>
              <a:t>before you go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Sign up for Piazza &amp; GitHub </a:t>
            </a:r>
            <a:r>
              <a:rPr lang="en-US" dirty="0" smtClean="0"/>
              <a:t>to be ready for project</a:t>
            </a:r>
          </a:p>
          <a:p>
            <a:pPr lvl="1"/>
            <a:r>
              <a:rPr lang="en-US" dirty="0" smtClean="0"/>
              <a:t>Will be going over basics &amp; </a:t>
            </a:r>
            <a:r>
              <a:rPr lang="en-US" dirty="0" smtClean="0">
                <a:solidFill>
                  <a:schemeClr val="accent1"/>
                </a:solidFill>
              </a:rPr>
              <a:t>starting project on Thursday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Will have 2 projects ready</a:t>
            </a:r>
            <a:r>
              <a:rPr lang="en-US" dirty="0" smtClean="0"/>
              <a:t>; groups can also propose ideas</a:t>
            </a:r>
          </a:p>
        </p:txBody>
      </p:sp>
    </p:spTree>
    <p:extLst>
      <p:ext uri="{BB962C8B-B14F-4D97-AF65-F5344CB8AC3E}">
        <p14:creationId xmlns:p14="http://schemas.microsoft.com/office/powerpoint/2010/main" val="4118243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Democracy </a:t>
            </a:r>
            <a:r>
              <a:rPr lang="en-US" dirty="0" err="1" smtClean="0"/>
              <a:t>InAction</a:t>
            </a:r>
            <a:endParaRPr lang="en-US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 politics using teams</a:t>
            </a:r>
            <a:r>
              <a:rPr lang="en-US" dirty="0" smtClean="0"/>
              <a:t> and group concepts</a:t>
            </a:r>
          </a:p>
        </p:txBody>
      </p:sp>
      <p:pic>
        <p:nvPicPr>
          <p:cNvPr id="442373" name="Picture 5" descr="file:///C:/Documents%20and%20Settings/Steve/My%20Documents/=se7%20PowerPoints=/=jpegs=/=Chapter%2004=/sch91264_040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59080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64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Democracy </a:t>
            </a:r>
            <a:r>
              <a:rPr lang="en-US" dirty="0" err="1" smtClean="0"/>
              <a:t>InAction</a:t>
            </a:r>
            <a:endParaRPr lang="en-US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 politics using teams</a:t>
            </a:r>
            <a:r>
              <a:rPr lang="en-US" dirty="0" smtClean="0"/>
              <a:t> and group concepts</a:t>
            </a:r>
          </a:p>
          <a:p>
            <a:pPr lvl="1"/>
            <a:r>
              <a:rPr lang="en-US" dirty="0" smtClean="0"/>
              <a:t>Worst of the </a:t>
            </a:r>
            <a:r>
              <a:rPr lang="en-US" dirty="0" smtClean="0">
                <a:solidFill>
                  <a:schemeClr val="accent1"/>
                </a:solidFill>
              </a:rPr>
              <a:t>in-fighting prevented</a:t>
            </a:r>
          </a:p>
        </p:txBody>
      </p:sp>
      <p:pic>
        <p:nvPicPr>
          <p:cNvPr id="442373" name="Picture 5" descr="file:///C:/Documents%20and%20Settings/Steve/My%20Documents/=se7%20PowerPoints=/=jpegs=/=Chapter%2004=/sch91264_040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59080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542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Democracy </a:t>
            </a:r>
            <a:r>
              <a:rPr lang="en-US" dirty="0" err="1" smtClean="0"/>
              <a:t>InAction</a:t>
            </a:r>
            <a:endParaRPr lang="en-US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 politics using teams</a:t>
            </a:r>
            <a:r>
              <a:rPr lang="en-US" dirty="0" smtClean="0"/>
              <a:t> and group concepts</a:t>
            </a:r>
          </a:p>
          <a:p>
            <a:pPr lvl="1"/>
            <a:r>
              <a:rPr lang="en-US" dirty="0" smtClean="0"/>
              <a:t>Worst of the </a:t>
            </a:r>
            <a:r>
              <a:rPr lang="en-US" dirty="0" smtClean="0">
                <a:solidFill>
                  <a:schemeClr val="accent1"/>
                </a:solidFill>
              </a:rPr>
              <a:t>in-fighting prevented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meetings</a:t>
            </a:r>
          </a:p>
        </p:txBody>
      </p:sp>
      <p:pic>
        <p:nvPicPr>
          <p:cNvPr id="442373" name="Picture 5" descr="file:///C:/Documents%20and%20Settings/Steve/My%20Documents/=se7%20PowerPoints=/=jpegs=/=Chapter%2004=/sch91264_040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59080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5167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Democracy </a:t>
            </a:r>
            <a:r>
              <a:rPr lang="en-US" dirty="0" err="1" smtClean="0"/>
              <a:t>InAction</a:t>
            </a:r>
            <a:endParaRPr lang="en-US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 politics using teams</a:t>
            </a:r>
            <a:r>
              <a:rPr lang="en-US" dirty="0" smtClean="0"/>
              <a:t> and group concepts</a:t>
            </a:r>
          </a:p>
          <a:p>
            <a:pPr lvl="1"/>
            <a:r>
              <a:rPr lang="en-US" dirty="0"/>
              <a:t>Worst of the </a:t>
            </a:r>
            <a:r>
              <a:rPr lang="en-US" dirty="0">
                <a:solidFill>
                  <a:schemeClr val="accent1"/>
                </a:solidFill>
              </a:rPr>
              <a:t>in-fighting prevented </a:t>
            </a:r>
            <a:r>
              <a:rPr lang="en-US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meetings</a:t>
            </a:r>
          </a:p>
        </p:txBody>
      </p:sp>
      <p:pic>
        <p:nvPicPr>
          <p:cNvPr id="442373" name="Picture 5" descr="file:///C:/Documents%20and%20Settings/Steve/My%20Documents/=se7%20PowerPoints=/=jpegs=/=Chapter%2004=/sch91264_0406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259080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23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9020" y="2667000"/>
            <a:ext cx="59361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194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42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63e9f081-5cfb-4a2b-a8f1-ade9ae0cefc2"/>
  <p:tag name="TPVERSION" val="6"/>
  <p:tag name="TPFULLVERSION" val="7.4.0.111"/>
  <p:tag name="PPTVERSION" val="16"/>
  <p:tag name="TPOS" val="2"/>
  <p:tag name="TPLASTSAVEVERSION" val="6.2 P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17241</TotalTime>
  <Words>2206</Words>
  <Application>Microsoft Macintosh PowerPoint</Application>
  <PresentationFormat>On-screen Show (4:3)</PresentationFormat>
  <Paragraphs>395</Paragraphs>
  <Slides>55</Slides>
  <Notes>23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Median</vt:lpstr>
      <vt:lpstr>CSE 442/542–  Software Engineering Concepts</vt:lpstr>
      <vt:lpstr>“Adaptable to Chang[e]”</vt:lpstr>
      <vt:lpstr>Software Engineering Role</vt:lpstr>
      <vt:lpstr>Programming is Important</vt:lpstr>
      <vt:lpstr>Teams In The Real World</vt:lpstr>
      <vt:lpstr>Democracy InAction</vt:lpstr>
      <vt:lpstr>Democracy InAction</vt:lpstr>
      <vt:lpstr>Democracy InAction</vt:lpstr>
      <vt:lpstr>Democracy InAction</vt:lpstr>
      <vt:lpstr>Synchronize-and-Stabilize</vt:lpstr>
      <vt:lpstr>Classroom Development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PowerPoint Presentation</vt:lpstr>
      <vt:lpstr>Moving Target Problem</vt:lpstr>
      <vt:lpstr>Waterfall Key Problem</vt:lpstr>
      <vt:lpstr>Rapid Prototyping</vt:lpstr>
      <vt:lpstr>Rapid Prototyping </vt:lpstr>
      <vt:lpstr>Spiral Lifecycle</vt:lpstr>
      <vt:lpstr>Spiral Lifecycle</vt:lpstr>
      <vt:lpstr>Agile Methods</vt:lpstr>
      <vt:lpstr>Agile Development</vt:lpstr>
      <vt:lpstr>Agile Development</vt:lpstr>
      <vt:lpstr>Agile Development</vt:lpstr>
      <vt:lpstr>Agile Manifesto</vt:lpstr>
      <vt:lpstr>Agile Principles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Make Agile Real: Scrum</vt:lpstr>
      <vt:lpstr>Make Agile Real: Scrum</vt:lpstr>
      <vt:lpstr>Sprints in Scrum</vt:lpstr>
      <vt:lpstr>Scrum Teams: Co-Location</vt:lpstr>
      <vt:lpstr>Scrum: Pair Programming</vt:lpstr>
      <vt:lpstr>Scrum Teams: Co-Location</vt:lpstr>
      <vt:lpstr>Scrum Board</vt:lpstr>
      <vt:lpstr>Scrum Board</vt:lpstr>
      <vt:lpstr>Scrum board</vt:lpstr>
      <vt:lpstr>Scrum Board</vt:lpstr>
      <vt:lpstr>Scenario Revisited</vt:lpstr>
      <vt:lpstr>Scenario Revisited</vt:lpstr>
      <vt:lpstr>Scenario Revisited</vt:lpstr>
      <vt:lpstr>Scrum In Practice</vt:lpstr>
      <vt:lpstr>Scrum This Course</vt:lpstr>
      <vt:lpstr>Scrum This Course</vt:lpstr>
      <vt:lpstr>For Next Lecture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542 – Software Engineering Concepts</dc:title>
  <dc:creator>Matthew Hertz</dc:creator>
  <cp:keywords>CSE542;Introduction;Syllabus;Why study SE</cp:keywords>
  <cp:lastModifiedBy>Jesse Hartloff</cp:lastModifiedBy>
  <cp:revision>263</cp:revision>
  <cp:lastPrinted>2014-08-26T01:28:38Z</cp:lastPrinted>
  <dcterms:created xsi:type="dcterms:W3CDTF">2010-08-30T01:01:14Z</dcterms:created>
  <dcterms:modified xsi:type="dcterms:W3CDTF">2017-09-29T11:23:28Z</dcterms:modified>
</cp:coreProperties>
</file>